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</p:sldIdLst>
  <p:sldSz cx="18288000" cy="10287000"/>
  <p:notesSz cx="6858000" cy="9144000"/>
  <p:embeddedFontLst>
    <p:embeddedFont>
      <p:font typeface="Bungee Shade" charset="1" panose="00000000000000000000"/>
      <p:regular r:id="rId90"/>
    </p:embeddedFont>
    <p:embeddedFont>
      <p:font typeface="Poppins Bold" charset="1" panose="00000800000000000000"/>
      <p:regular r:id="rId91"/>
    </p:embeddedFont>
    <p:embeddedFont>
      <p:font typeface="Noto Serif Display" charset="1" panose="02020502080505020204"/>
      <p:regular r:id="rId92"/>
    </p:embeddedFont>
    <p:embeddedFont>
      <p:font typeface="Poppins" charset="1" panose="00000500000000000000"/>
      <p:regular r:id="rId93"/>
    </p:embeddedFont>
    <p:embeddedFont>
      <p:font typeface="Pacifico" charset="1" panose="00000500000000000000"/>
      <p:regular r:id="rId94"/>
    </p:embeddedFont>
    <p:embeddedFont>
      <p:font typeface="Montserrat Bold" charset="1" panose="00000800000000000000"/>
      <p:regular r:id="rId95"/>
    </p:embeddedFont>
    <p:embeddedFont>
      <p:font typeface="Noto Serif Display Bold" charset="1" panose="02020802080505020204"/>
      <p:regular r:id="rId9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slides/slide83.xml" Type="http://schemas.openxmlformats.org/officeDocument/2006/relationships/slide"/><Relationship Id="rId89" Target="slides/slide84.xml" Type="http://schemas.openxmlformats.org/officeDocument/2006/relationships/slide"/><Relationship Id="rId9" Target="slides/slide4.xml" Type="http://schemas.openxmlformats.org/officeDocument/2006/relationships/slide"/><Relationship Id="rId90" Target="fonts/font90.fntdata" Type="http://schemas.openxmlformats.org/officeDocument/2006/relationships/font"/><Relationship Id="rId91" Target="fonts/font91.fntdata" Type="http://schemas.openxmlformats.org/officeDocument/2006/relationships/font"/><Relationship Id="rId92" Target="fonts/font92.fntdata" Type="http://schemas.openxmlformats.org/officeDocument/2006/relationships/font"/><Relationship Id="rId93" Target="fonts/font93.fntdata" Type="http://schemas.openxmlformats.org/officeDocument/2006/relationships/font"/><Relationship Id="rId94" Target="fonts/font94.fntdata" Type="http://schemas.openxmlformats.org/officeDocument/2006/relationships/font"/><Relationship Id="rId95" Target="fonts/font95.fntdata" Type="http://schemas.openxmlformats.org/officeDocument/2006/relationships/font"/><Relationship Id="rId96" Target="fonts/font96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4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4.png" Type="http://schemas.openxmlformats.org/officeDocument/2006/relationships/image"/><Relationship Id="rId4" Target="../embeddings/oleObject2.bin" Type="http://schemas.openxmlformats.org/officeDocument/2006/relationships/oleObject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5.pn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8.png" Type="http://schemas.openxmlformats.org/officeDocument/2006/relationships/image"/><Relationship Id="rId4" Target="../media/image6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0.png" Type="http://schemas.openxmlformats.org/officeDocument/2006/relationships/image"/><Relationship Id="rId4" Target="../media/image71.png" Type="http://schemas.openxmlformats.org/officeDocument/2006/relationships/image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2.png" Type="http://schemas.openxmlformats.org/officeDocument/2006/relationships/image"/><Relationship Id="rId4" Target="../media/image73.svg" Type="http://schemas.openxmlformats.org/officeDocument/2006/relationships/image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4.png" Type="http://schemas.openxmlformats.org/officeDocument/2006/relationships/image"/><Relationship Id="rId4" Target="../media/image7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Relationship Id="rId4" Target="../embeddings/oleObject1.bin" Type="http://schemas.openxmlformats.org/officeDocument/2006/relationships/oleObjec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88125" cy="10287000"/>
          </a:xfrm>
          <a:custGeom>
            <a:avLst/>
            <a:gdLst/>
            <a:ahLst/>
            <a:cxnLst/>
            <a:rect r="r" b="b" t="t" l="l"/>
            <a:pathLst>
              <a:path h="10287000" w="9788125">
                <a:moveTo>
                  <a:pt x="0" y="0"/>
                </a:moveTo>
                <a:lnTo>
                  <a:pt x="9788125" y="0"/>
                </a:lnTo>
                <a:lnTo>
                  <a:pt x="97881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74" t="0" r="-4196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88125" y="-881440"/>
            <a:ext cx="8600633" cy="11168440"/>
            <a:chOff x="0" y="0"/>
            <a:chExt cx="2265187" cy="29414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5187" cy="2941482"/>
            </a:xfrm>
            <a:custGeom>
              <a:avLst/>
              <a:gdLst/>
              <a:ahLst/>
              <a:cxnLst/>
              <a:rect r="r" b="b" t="t" l="l"/>
              <a:pathLst>
                <a:path h="2941482" w="2265187">
                  <a:moveTo>
                    <a:pt x="0" y="0"/>
                  </a:moveTo>
                  <a:lnTo>
                    <a:pt x="2265187" y="0"/>
                  </a:lnTo>
                  <a:lnTo>
                    <a:pt x="2265187" y="2941482"/>
                  </a:lnTo>
                  <a:lnTo>
                    <a:pt x="0" y="2941482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265187" cy="2951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954644" y="3870325"/>
            <a:ext cx="12088050" cy="261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9"/>
              </a:lnSpc>
            </a:pPr>
            <a:r>
              <a:rPr lang="en-US" sz="9999" spc="-209">
                <a:solidFill>
                  <a:srgbClr val="000000"/>
                </a:solidFill>
                <a:latin typeface="Bungee Shade"/>
                <a:ea typeface="Bungee Shade"/>
                <a:cs typeface="Bungee Shade"/>
                <a:sym typeface="Bungee Shade"/>
              </a:rPr>
              <a:t>RED-BLACK </a:t>
            </a:r>
          </a:p>
          <a:p>
            <a:pPr algn="ctr" marL="0" indent="0" lvl="0">
              <a:lnSpc>
                <a:spcPts val="9199"/>
              </a:lnSpc>
              <a:spcBef>
                <a:spcPct val="0"/>
              </a:spcBef>
            </a:pPr>
            <a:r>
              <a:rPr lang="en-US" sz="9999" spc="-209">
                <a:solidFill>
                  <a:srgbClr val="000000"/>
                </a:solidFill>
                <a:latin typeface="Bungee Shade"/>
                <a:ea typeface="Bungee Shade"/>
                <a:cs typeface="Bungee Shade"/>
                <a:sym typeface="Bungee Shade"/>
              </a:rPr>
              <a:t>TREE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302475" y="4979977"/>
            <a:ext cx="8086283" cy="4029674"/>
            <a:chOff x="0" y="0"/>
            <a:chExt cx="2666691" cy="13289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66691" cy="1328905"/>
            </a:xfrm>
            <a:custGeom>
              <a:avLst/>
              <a:gdLst/>
              <a:ahLst/>
              <a:cxnLst/>
              <a:rect r="r" b="b" t="t" l="l"/>
              <a:pathLst>
                <a:path h="1328905" w="2666691">
                  <a:moveTo>
                    <a:pt x="33509" y="0"/>
                  </a:moveTo>
                  <a:lnTo>
                    <a:pt x="2633182" y="0"/>
                  </a:lnTo>
                  <a:cubicBezTo>
                    <a:pt x="2651689" y="0"/>
                    <a:pt x="2666691" y="15003"/>
                    <a:pt x="2666691" y="33509"/>
                  </a:cubicBezTo>
                  <a:lnTo>
                    <a:pt x="2666691" y="1295395"/>
                  </a:lnTo>
                  <a:cubicBezTo>
                    <a:pt x="2666691" y="1313902"/>
                    <a:pt x="2651689" y="1328905"/>
                    <a:pt x="2633182" y="1328905"/>
                  </a:cubicBezTo>
                  <a:lnTo>
                    <a:pt x="33509" y="1328905"/>
                  </a:lnTo>
                  <a:cubicBezTo>
                    <a:pt x="15003" y="1328905"/>
                    <a:pt x="0" y="1313902"/>
                    <a:pt x="0" y="1295395"/>
                  </a:cubicBezTo>
                  <a:lnTo>
                    <a:pt x="0" y="33509"/>
                  </a:lnTo>
                  <a:cubicBezTo>
                    <a:pt x="0" y="15003"/>
                    <a:pt x="15003" y="0"/>
                    <a:pt x="33509" y="0"/>
                  </a:cubicBezTo>
                  <a:close/>
                </a:path>
              </a:pathLst>
            </a:custGeom>
            <a:blipFill>
              <a:blip r:embed="rId3"/>
              <a:stretch>
                <a:fillRect l="-850" t="0" r="-85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819266" y="637178"/>
            <a:ext cx="1978154" cy="55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19"/>
              </a:lnSpc>
              <a:spcBef>
                <a:spcPct val="0"/>
              </a:spcBef>
            </a:pPr>
            <a:r>
              <a:rPr lang="en-US" b="true" sz="3432" spc="34">
                <a:solidFill>
                  <a:srgbClr val="000000">
                    <a:alpha val="81961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Group 8: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33407" y="1418432"/>
            <a:ext cx="6074530" cy="111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9"/>
              </a:lnSpc>
              <a:spcBef>
                <a:spcPct val="0"/>
              </a:spcBef>
            </a:pPr>
            <a:r>
              <a:rPr lang="en-US" b="true" sz="3127" spc="-6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ĐẶNG VÂN DUY - 23520361</a:t>
            </a:r>
          </a:p>
          <a:p>
            <a:pPr algn="l">
              <a:lnSpc>
                <a:spcPts val="4379"/>
              </a:lnSpc>
              <a:spcBef>
                <a:spcPct val="0"/>
              </a:spcBef>
            </a:pPr>
            <a:r>
              <a:rPr lang="en-US" b="true" sz="3127" spc="-6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HUỲNH DƯƠNG TIẾN - 22521465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33407" y="3309068"/>
            <a:ext cx="1257778" cy="544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7"/>
              </a:lnSpc>
              <a:spcBef>
                <a:spcPct val="0"/>
              </a:spcBef>
            </a:pPr>
            <a:r>
              <a:rPr lang="en-US" b="true" sz="306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GVHD: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91185" y="3263877"/>
            <a:ext cx="4447375" cy="58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b="true" sz="33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Nguyễn Thanh Sơn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62954" y="923925"/>
            <a:ext cx="6510168" cy="93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D40C0C"/>
                </a:solidFill>
                <a:latin typeface="Pacifico"/>
                <a:ea typeface="Pacifico"/>
                <a:cs typeface="Pacifico"/>
                <a:sym typeface="Pacifico"/>
              </a:rPr>
              <a:t>Lịch sử hình thành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2123" y="2058593"/>
            <a:ext cx="5621298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b="true" sz="3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Sự ảnh hưởng từ B-Tree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7081" y="3168607"/>
            <a:ext cx="7293033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Thao t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ác chèn/xóa và cân bằng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78991" y="4006173"/>
            <a:ext cx="13996208" cy="1690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Khi thêm/xóa trong RBT, c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ác phép quay (rotate) và đổi màu (recoloring) thực chất là mô phỏng quá trình </a:t>
            </a:r>
            <a:r>
              <a:rPr lang="en-US" sz="3199">
                <a:solidFill>
                  <a:srgbClr val="D40C0C"/>
                </a:solidFill>
                <a:latin typeface="Poppins"/>
                <a:ea typeface="Poppins"/>
                <a:cs typeface="Poppins"/>
                <a:sym typeface="Poppins"/>
              </a:rPr>
              <a:t>split/merge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trong B-tree: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7" id="7"/>
          <p:cNvSpPr/>
          <p:nvPr/>
        </p:nvSpPr>
        <p:spPr>
          <a:xfrm>
            <a:off x="1028700" y="2445621"/>
            <a:ext cx="8115300" cy="0"/>
          </a:xfrm>
          <a:prstGeom prst="line">
            <a:avLst/>
          </a:prstGeom>
          <a:ln cap="flat" w="38100">
            <a:solidFill>
              <a:srgbClr val="9F121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551375" y="2445621"/>
            <a:ext cx="5585963" cy="4884713"/>
          </a:xfrm>
          <a:custGeom>
            <a:avLst/>
            <a:gdLst/>
            <a:ahLst/>
            <a:cxnLst/>
            <a:rect r="r" b="b" t="t" l="l"/>
            <a:pathLst>
              <a:path h="4884713" w="5585963">
                <a:moveTo>
                  <a:pt x="0" y="0"/>
                </a:moveTo>
                <a:lnTo>
                  <a:pt x="5585963" y="0"/>
                </a:lnTo>
                <a:lnTo>
                  <a:pt x="5585963" y="4884713"/>
                </a:lnTo>
                <a:lnTo>
                  <a:pt x="0" y="4884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690" t="-898" r="-49082" b="-2189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79567">
            <a:off x="9734543" y="2371135"/>
            <a:ext cx="1633662" cy="406373"/>
          </a:xfrm>
          <a:custGeom>
            <a:avLst/>
            <a:gdLst/>
            <a:ahLst/>
            <a:cxnLst/>
            <a:rect r="r" b="b" t="t" l="l"/>
            <a:pathLst>
              <a:path h="406373" w="1633662">
                <a:moveTo>
                  <a:pt x="0" y="0"/>
                </a:moveTo>
                <a:lnTo>
                  <a:pt x="1633663" y="0"/>
                </a:lnTo>
                <a:lnTo>
                  <a:pt x="1633663" y="406374"/>
                </a:lnTo>
                <a:lnTo>
                  <a:pt x="0" y="406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132525">
            <a:off x="15085116" y="7096032"/>
            <a:ext cx="1633662" cy="406373"/>
          </a:xfrm>
          <a:custGeom>
            <a:avLst/>
            <a:gdLst/>
            <a:ahLst/>
            <a:cxnLst/>
            <a:rect r="r" b="b" t="t" l="l"/>
            <a:pathLst>
              <a:path h="406373" w="1633662">
                <a:moveTo>
                  <a:pt x="0" y="0"/>
                </a:moveTo>
                <a:lnTo>
                  <a:pt x="1633662" y="0"/>
                </a:lnTo>
                <a:lnTo>
                  <a:pt x="1633662" y="406374"/>
                </a:lnTo>
                <a:lnTo>
                  <a:pt x="0" y="406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320521">
            <a:off x="15085116" y="2400434"/>
            <a:ext cx="1633662" cy="406373"/>
          </a:xfrm>
          <a:custGeom>
            <a:avLst/>
            <a:gdLst/>
            <a:ahLst/>
            <a:cxnLst/>
            <a:rect r="r" b="b" t="t" l="l"/>
            <a:pathLst>
              <a:path h="406373" w="1633662">
                <a:moveTo>
                  <a:pt x="0" y="0"/>
                </a:moveTo>
                <a:lnTo>
                  <a:pt x="1633662" y="0"/>
                </a:lnTo>
                <a:lnTo>
                  <a:pt x="1633662" y="406373"/>
                </a:lnTo>
                <a:lnTo>
                  <a:pt x="0" y="406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0959" y="1433591"/>
            <a:ext cx="3767971" cy="8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9F1211"/>
                </a:solidFill>
                <a:latin typeface="Pacifico"/>
                <a:ea typeface="Pacifico"/>
                <a:cs typeface="Pacifico"/>
                <a:sym typeface="Pacifico"/>
              </a:rPr>
              <a:t>02. Khái niệm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060692" y="3295584"/>
            <a:ext cx="3706755" cy="532425"/>
          </a:xfrm>
          <a:custGeom>
            <a:avLst/>
            <a:gdLst/>
            <a:ahLst/>
            <a:cxnLst/>
            <a:rect r="r" b="b" t="t" l="l"/>
            <a:pathLst>
              <a:path h="532425" w="3706755">
                <a:moveTo>
                  <a:pt x="0" y="0"/>
                </a:moveTo>
                <a:lnTo>
                  <a:pt x="3706755" y="0"/>
                </a:lnTo>
                <a:lnTo>
                  <a:pt x="3706755" y="532424"/>
                </a:lnTo>
                <a:lnTo>
                  <a:pt x="0" y="532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987123" y="2856308"/>
            <a:ext cx="4464788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DA0307"/>
                </a:solidFill>
                <a:latin typeface="Poppins Bold"/>
                <a:ea typeface="Poppins Bold"/>
                <a:cs typeface="Poppins Bold"/>
                <a:sym typeface="Poppins Bold"/>
              </a:rPr>
              <a:t>Binary Search Tree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0193" y="4030828"/>
            <a:ext cx="7342947" cy="960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Dữ liệu được đưa vào các node (node ở trên cùng được gọi là Root node/ nút gốc)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299365" y="1898730"/>
            <a:ext cx="2567469" cy="939441"/>
            <a:chOff x="0" y="0"/>
            <a:chExt cx="3423291" cy="1252588"/>
          </a:xfrm>
        </p:grpSpPr>
        <p:sp>
          <p:nvSpPr>
            <p:cNvPr name="Freeform 17" id="17"/>
            <p:cNvSpPr/>
            <p:nvPr/>
          </p:nvSpPr>
          <p:spPr>
            <a:xfrm flipH="false" flipV="false" rot="-9024049">
              <a:off x="2147859" y="234794"/>
              <a:ext cx="1157591" cy="783000"/>
            </a:xfrm>
            <a:custGeom>
              <a:avLst/>
              <a:gdLst/>
              <a:ahLst/>
              <a:cxnLst/>
              <a:rect r="r" b="b" t="t" l="l"/>
              <a:pathLst>
                <a:path h="783000" w="1157591">
                  <a:moveTo>
                    <a:pt x="0" y="0"/>
                  </a:moveTo>
                  <a:lnTo>
                    <a:pt x="1157591" y="0"/>
                  </a:lnTo>
                  <a:lnTo>
                    <a:pt x="1157591" y="783000"/>
                  </a:lnTo>
                  <a:lnTo>
                    <a:pt x="0" y="78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-66675"/>
              <a:ext cx="2236311" cy="566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Root node 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50193" y="5307078"/>
            <a:ext cx="7876461" cy="48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Với mỗi node đều thỏa mãn tính chất như sau: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28700" y="3561796"/>
            <a:ext cx="10710963" cy="3022264"/>
            <a:chOff x="0" y="0"/>
            <a:chExt cx="14281284" cy="402968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2696899" y="0"/>
              <a:ext cx="1584384" cy="566417"/>
            </a:xfrm>
            <a:custGeom>
              <a:avLst/>
              <a:gdLst/>
              <a:ahLst/>
              <a:cxnLst/>
              <a:rect r="r" b="b" t="t" l="l"/>
              <a:pathLst>
                <a:path h="566417" w="1584384">
                  <a:moveTo>
                    <a:pt x="0" y="0"/>
                  </a:moveTo>
                  <a:lnTo>
                    <a:pt x="1584385" y="0"/>
                  </a:lnTo>
                  <a:lnTo>
                    <a:pt x="1584385" y="566417"/>
                  </a:lnTo>
                  <a:lnTo>
                    <a:pt x="0" y="566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3409924"/>
              <a:ext cx="11893868" cy="619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82925" indent="-291463" lvl="1">
                <a:lnSpc>
                  <a:spcPts val="37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Node con bên trái sẽ có giá trị nhỏ hơn node cha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00959" y="3551338"/>
            <a:ext cx="14972754" cy="3935692"/>
            <a:chOff x="0" y="0"/>
            <a:chExt cx="19963672" cy="5247589"/>
          </a:xfrm>
        </p:grpSpPr>
        <p:sp>
          <p:nvSpPr>
            <p:cNvPr name="Freeform 24" id="24"/>
            <p:cNvSpPr/>
            <p:nvPr/>
          </p:nvSpPr>
          <p:spPr>
            <a:xfrm flipH="false" flipV="false" rot="8325994">
              <a:off x="18376670" y="455484"/>
              <a:ext cx="1596847" cy="570873"/>
            </a:xfrm>
            <a:custGeom>
              <a:avLst/>
              <a:gdLst/>
              <a:ahLst/>
              <a:cxnLst/>
              <a:rect r="r" b="b" t="t" l="l"/>
              <a:pathLst>
                <a:path h="570873" w="1596847">
                  <a:moveTo>
                    <a:pt x="0" y="0"/>
                  </a:moveTo>
                  <a:lnTo>
                    <a:pt x="1596847" y="0"/>
                  </a:lnTo>
                  <a:lnTo>
                    <a:pt x="1596847" y="570873"/>
                  </a:lnTo>
                  <a:lnTo>
                    <a:pt x="0" y="5708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0" y="4627828"/>
              <a:ext cx="11930856" cy="619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82925" indent="-291463" lvl="1">
                <a:lnSpc>
                  <a:spcPts val="37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Node con bên phải sẽ có giá trị lớn hơn node cha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11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7" id="7"/>
          <p:cNvSpPr/>
          <p:nvPr/>
        </p:nvSpPr>
        <p:spPr>
          <a:xfrm>
            <a:off x="1028700" y="2445621"/>
            <a:ext cx="8115300" cy="0"/>
          </a:xfrm>
          <a:prstGeom prst="line">
            <a:avLst/>
          </a:prstGeom>
          <a:ln cap="flat" w="38100">
            <a:solidFill>
              <a:srgbClr val="9F121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731942" y="2147333"/>
            <a:ext cx="8255726" cy="5913164"/>
          </a:xfrm>
          <a:custGeom>
            <a:avLst/>
            <a:gdLst/>
            <a:ahLst/>
            <a:cxnLst/>
            <a:rect r="r" b="b" t="t" l="l"/>
            <a:pathLst>
              <a:path h="5913164" w="8255726">
                <a:moveTo>
                  <a:pt x="0" y="0"/>
                </a:moveTo>
                <a:lnTo>
                  <a:pt x="8255725" y="0"/>
                </a:lnTo>
                <a:lnTo>
                  <a:pt x="8255725" y="5913163"/>
                </a:lnTo>
                <a:lnTo>
                  <a:pt x="0" y="5913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3011406"/>
            <a:ext cx="10062760" cy="1828802"/>
            <a:chOff x="0" y="0"/>
            <a:chExt cx="13417013" cy="243840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13417013" cy="1371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-  Cây đỏ đen là </a:t>
              </a:r>
              <a:r>
                <a:rPr lang="en-US" sz="2999">
                  <a:solidFill>
                    <a:srgbClr val="DA0307"/>
                  </a:solidFill>
                  <a:latin typeface="Poppins"/>
                  <a:ea typeface="Poppins"/>
                  <a:cs typeface="Poppins"/>
                  <a:sym typeface="Poppins"/>
                </a:rPr>
                <a:t>m</a:t>
              </a:r>
              <a:r>
                <a:rPr lang="en-US" sz="2999">
                  <a:solidFill>
                    <a:srgbClr val="DA0307"/>
                  </a:solidFill>
                  <a:latin typeface="Poppins"/>
                  <a:ea typeface="Poppins"/>
                  <a:cs typeface="Poppins"/>
                  <a:sym typeface="Poppins"/>
                </a:rPr>
                <a:t>ột cây nhị phân tìm kiếm tự cân bằng</a:t>
              </a: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(Self-Balancing Binary Search Tree).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75477" y="1765301"/>
              <a:ext cx="9837753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=&gt;</a:t>
              </a: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Có các tính chất của cây nhị phân.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5173583"/>
            <a:ext cx="7369545" cy="10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 Trong đó mỗi node có thêm thuộc tính màu: </a:t>
            </a:r>
            <a:r>
              <a:rPr lang="en-US" sz="29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đỏ hoặc đen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688059"/>
            <a:ext cx="6714923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 Các node lá được gán khóa </a:t>
            </a:r>
            <a:r>
              <a:rPr lang="en-US" sz="29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null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0959" y="1433591"/>
            <a:ext cx="3767971" cy="8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9F1211"/>
                </a:solidFill>
                <a:latin typeface="Pacifico"/>
                <a:ea typeface="Pacifico"/>
                <a:cs typeface="Pacifico"/>
                <a:sym typeface="Pacifico"/>
              </a:rPr>
              <a:t>02. Khái niệm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1028700" y="2061591"/>
            <a:ext cx="16230600" cy="120822"/>
          </a:xfrm>
          <a:custGeom>
            <a:avLst/>
            <a:gdLst/>
            <a:ahLst/>
            <a:cxnLst/>
            <a:rect r="r" b="b" t="t" l="l"/>
            <a:pathLst>
              <a:path h="120822" w="16230600">
                <a:moveTo>
                  <a:pt x="0" y="0"/>
                </a:moveTo>
                <a:lnTo>
                  <a:pt x="16230600" y="0"/>
                </a:lnTo>
                <a:lnTo>
                  <a:pt x="16230600" y="120822"/>
                </a:lnTo>
                <a:lnTo>
                  <a:pt x="0" y="120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6001" r="0" b="-37230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84001" y="942975"/>
            <a:ext cx="7719999" cy="8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DA0307"/>
                </a:solidFill>
                <a:latin typeface="Pacifico"/>
                <a:ea typeface="Pacifico"/>
                <a:cs typeface="Pacifico"/>
                <a:sym typeface="Pacifico"/>
              </a:rPr>
              <a:t>Các quy tắc của cây đỏ đen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144756"/>
            <a:ext cx="6295912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Mỗi node có màu đỏ hoặc đen.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259182"/>
            <a:ext cx="5617280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Node gốc luôn là màu đen.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373608"/>
            <a:ext cx="9963993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Tất cả các lá (Null hay NIL nodes) đều là màu đen.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488034"/>
            <a:ext cx="10533710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Nếu một node là đỏ thì cả hai con của nó phải là đen.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602459"/>
            <a:ext cx="15909043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5.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Từ một node bất kỳ đến tất cả các lá của nó, số lượng node đen phải bằng nhau. *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13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1028700" y="1791108"/>
            <a:ext cx="16230600" cy="120822"/>
          </a:xfrm>
          <a:custGeom>
            <a:avLst/>
            <a:gdLst/>
            <a:ahLst/>
            <a:cxnLst/>
            <a:rect r="r" b="b" t="t" l="l"/>
            <a:pathLst>
              <a:path h="120822" w="16230600">
                <a:moveTo>
                  <a:pt x="0" y="0"/>
                </a:moveTo>
                <a:lnTo>
                  <a:pt x="16230600" y="0"/>
                </a:lnTo>
                <a:lnTo>
                  <a:pt x="16230600" y="120822"/>
                </a:lnTo>
                <a:lnTo>
                  <a:pt x="0" y="120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6001" r="0" b="-37230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91576" y="765993"/>
            <a:ext cx="2431375" cy="8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DA0307"/>
                </a:solidFill>
                <a:latin typeface="Pacifico"/>
                <a:ea typeface="Pacifico"/>
                <a:cs typeface="Pacifico"/>
                <a:sym typeface="Pacifico"/>
              </a:rPr>
              <a:t>Mở rộng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16073"/>
            <a:ext cx="9294251" cy="10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Ban đầu để cây đỏ đen có thể giữ được cân bằng, người ta đặt ra các tính chất logic.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367966"/>
            <a:ext cx="5443129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Trong đó có tính chất số 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690414"/>
            <a:ext cx="14980634" cy="10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 Để tiện phân tích – người ta mới đặt tên cho </a:t>
            </a:r>
            <a:r>
              <a:rPr lang="en-US" sz="29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“số lượng node đen trên một đường từ node đến lá”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là </a:t>
            </a:r>
            <a:r>
              <a:rPr lang="en-US" sz="29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“chiều cao đen (black-height)”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082341"/>
            <a:ext cx="13182048" cy="10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"Từ một node bất kỳ đến tất cả các lá của nó, số lượng node đen trên các đường đi phải bằng nhau."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14</a:t>
            </a:r>
          </a:p>
        </p:txBody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4990267" y="810239"/>
            <a:ext cx="8307467" cy="8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Chiều cao đen (Black-Height)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3843" y="2386857"/>
            <a:ext cx="278874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Định nghĩa: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2851" y="3110758"/>
            <a:ext cx="12168421" cy="1571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iều cao đen của một node là số lượng node màu đen trên đường đi đơn từ node đó đến bất kỳ lá nào (NIL), </a:t>
            </a:r>
            <a:r>
              <a:rPr lang="en-US" sz="29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không tính chính node đó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nhưng </a:t>
            </a:r>
            <a:r>
              <a:rPr lang="en-US" sz="29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có tính các node NIL đen ở cuối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371234"/>
            <a:ext cx="4906498" cy="521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3768" indent="-321884" lvl="1">
              <a:lnSpc>
                <a:spcPts val="4174"/>
              </a:lnSpc>
              <a:spcBef>
                <a:spcPct val="0"/>
              </a:spcBef>
              <a:buFont typeface="Arial"/>
              <a:buChar char="•"/>
            </a:pPr>
            <a:r>
              <a:rPr lang="en-US" sz="29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Ký h</a:t>
            </a:r>
            <a:r>
              <a:rPr lang="en-US" sz="298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iệu thường dùng: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1583" y="6092422"/>
            <a:ext cx="6557367" cy="10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bh(x) là ch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iều cao đen của node x.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1791108"/>
            <a:ext cx="16230600" cy="120822"/>
          </a:xfrm>
          <a:custGeom>
            <a:avLst/>
            <a:gdLst/>
            <a:ahLst/>
            <a:cxnLst/>
            <a:rect r="r" b="b" t="t" l="l"/>
            <a:pathLst>
              <a:path h="120822" w="16230600">
                <a:moveTo>
                  <a:pt x="0" y="0"/>
                </a:moveTo>
                <a:lnTo>
                  <a:pt x="16230600" y="0"/>
                </a:lnTo>
                <a:lnTo>
                  <a:pt x="16230600" y="120822"/>
                </a:lnTo>
                <a:lnTo>
                  <a:pt x="0" y="120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6001" r="0" b="-37230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15</a:t>
            </a: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235457" y="720903"/>
            <a:ext cx="8255726" cy="5913164"/>
          </a:xfrm>
          <a:custGeom>
            <a:avLst/>
            <a:gdLst/>
            <a:ahLst/>
            <a:cxnLst/>
            <a:rect r="r" b="b" t="t" l="l"/>
            <a:pathLst>
              <a:path h="5913164" w="8255726">
                <a:moveTo>
                  <a:pt x="0" y="0"/>
                </a:moveTo>
                <a:lnTo>
                  <a:pt x="8255726" y="0"/>
                </a:lnTo>
                <a:lnTo>
                  <a:pt x="8255726" y="5913164"/>
                </a:lnTo>
                <a:lnTo>
                  <a:pt x="0" y="5913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544286">
            <a:off x="4900963" y="1071901"/>
            <a:ext cx="1174978" cy="331931"/>
          </a:xfrm>
          <a:custGeom>
            <a:avLst/>
            <a:gdLst/>
            <a:ahLst/>
            <a:cxnLst/>
            <a:rect r="r" b="b" t="t" l="l"/>
            <a:pathLst>
              <a:path h="331931" w="1174978">
                <a:moveTo>
                  <a:pt x="0" y="0"/>
                </a:moveTo>
                <a:lnTo>
                  <a:pt x="1174979" y="0"/>
                </a:lnTo>
                <a:lnTo>
                  <a:pt x="1174979" y="331931"/>
                </a:lnTo>
                <a:lnTo>
                  <a:pt x="0" y="331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883484" y="3677485"/>
            <a:ext cx="8019803" cy="2817719"/>
            <a:chOff x="0" y="0"/>
            <a:chExt cx="10693071" cy="37569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416305"/>
              <a:ext cx="4005684" cy="2007849"/>
            </a:xfrm>
            <a:custGeom>
              <a:avLst/>
              <a:gdLst/>
              <a:ahLst/>
              <a:cxnLst/>
              <a:rect r="r" b="b" t="t" l="l"/>
              <a:pathLst>
                <a:path h="2007849" w="4005684">
                  <a:moveTo>
                    <a:pt x="0" y="0"/>
                  </a:moveTo>
                  <a:lnTo>
                    <a:pt x="4005684" y="0"/>
                  </a:lnTo>
                  <a:lnTo>
                    <a:pt x="4005684" y="2007849"/>
                  </a:lnTo>
                  <a:lnTo>
                    <a:pt x="0" y="2007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005684" y="0"/>
              <a:ext cx="6687387" cy="3756959"/>
            </a:xfrm>
            <a:custGeom>
              <a:avLst/>
              <a:gdLst/>
              <a:ahLst/>
              <a:cxnLst/>
              <a:rect r="r" b="b" t="t" l="l"/>
              <a:pathLst>
                <a:path h="3756959" w="6687387">
                  <a:moveTo>
                    <a:pt x="0" y="0"/>
                  </a:moveTo>
                  <a:lnTo>
                    <a:pt x="6687387" y="0"/>
                  </a:lnTo>
                  <a:lnTo>
                    <a:pt x="6687387" y="3756959"/>
                  </a:lnTo>
                  <a:lnTo>
                    <a:pt x="0" y="3756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7270873"/>
            <a:ext cx="3861554" cy="3035177"/>
            <a:chOff x="0" y="0"/>
            <a:chExt cx="5148739" cy="404690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76200"/>
              <a:ext cx="5148739" cy="1371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Đường đi thứ nhất là: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091882" y="1648801"/>
              <a:ext cx="2964974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DA0307"/>
                  </a:solidFill>
                  <a:latin typeface="Poppins"/>
                  <a:ea typeface="Poppins"/>
                  <a:cs typeface="Poppins"/>
                  <a:sym typeface="Poppins"/>
                </a:rPr>
                <a:t>13</a:t>
              </a: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-21-</a:t>
              </a:r>
              <a:r>
                <a:rPr lang="en-US" sz="2999">
                  <a:solidFill>
                    <a:srgbClr val="DA0307"/>
                  </a:solidFill>
                  <a:latin typeface="Poppins"/>
                  <a:ea typeface="Poppins"/>
                  <a:cs typeface="Poppins"/>
                  <a:sym typeface="Poppins"/>
                </a:rPr>
                <a:t>31</a:t>
              </a: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-NIL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675301"/>
              <a:ext cx="2296795" cy="1371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2 nút đen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559989" y="7261349"/>
            <a:ext cx="3718203" cy="3084450"/>
            <a:chOff x="0" y="0"/>
            <a:chExt cx="4957604" cy="411260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92246" y="-85725"/>
              <a:ext cx="4765358" cy="1406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Đường đi thứ hai là: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455499" y="1664675"/>
              <a:ext cx="2238851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DA0307"/>
                  </a:solidFill>
                  <a:latin typeface="Poppins"/>
                  <a:ea typeface="Poppins"/>
                  <a:cs typeface="Poppins"/>
                  <a:sym typeface="Poppins"/>
                </a:rPr>
                <a:t>13</a:t>
              </a:r>
              <a:r>
                <a:rPr lang="en-US" sz="3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-11-NIL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706075"/>
              <a:ext cx="2297271" cy="1406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2 nút đen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092942" y="7261349"/>
            <a:ext cx="3667899" cy="3597151"/>
            <a:chOff x="0" y="0"/>
            <a:chExt cx="4890532" cy="4796201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249476" y="-85725"/>
              <a:ext cx="4641056" cy="1406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Đường đi thứ ba là: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388269" y="1664675"/>
              <a:ext cx="2363470" cy="1406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53-</a:t>
              </a:r>
              <a:r>
                <a:rPr lang="en-US" sz="3000">
                  <a:solidFill>
                    <a:srgbClr val="DA0307"/>
                  </a:solidFill>
                  <a:latin typeface="Poppins"/>
                  <a:ea typeface="Poppins"/>
                  <a:cs typeface="Poppins"/>
                  <a:sym typeface="Poppins"/>
                </a:rPr>
                <a:t>61</a:t>
              </a:r>
              <a:r>
                <a:rPr lang="en-US" sz="3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-NIL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3389676"/>
              <a:ext cx="2297271" cy="1406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2 nút đen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561167" y="1161666"/>
            <a:ext cx="7982097" cy="209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Bắt bu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ộc phải bằng nhau trên mọi nhánh con của một node.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→ Đây là ràng buộc giúp đảm bảo cây </a:t>
            </a:r>
            <a:r>
              <a:rPr lang="en-US" sz="29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không thể lệch nghiêm trọng về một bên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8524" y="1152141"/>
            <a:ext cx="1626870" cy="8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D40C0C"/>
                </a:solidFill>
                <a:latin typeface="Pacifico"/>
                <a:ea typeface="Pacifico"/>
                <a:cs typeface="Pacifico"/>
                <a:sym typeface="Pacifico"/>
              </a:rPr>
              <a:t>Ví Dụ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6504044" y="1262163"/>
            <a:ext cx="6748169" cy="969282"/>
          </a:xfrm>
          <a:custGeom>
            <a:avLst/>
            <a:gdLst/>
            <a:ahLst/>
            <a:cxnLst/>
            <a:rect r="r" b="b" t="t" l="l"/>
            <a:pathLst>
              <a:path h="969282" w="6748169">
                <a:moveTo>
                  <a:pt x="0" y="0"/>
                </a:moveTo>
                <a:lnTo>
                  <a:pt x="6748169" y="0"/>
                </a:lnTo>
                <a:lnTo>
                  <a:pt x="6748169" y="969282"/>
                </a:lnTo>
                <a:lnTo>
                  <a:pt x="0" y="969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54909" y="942975"/>
            <a:ext cx="6816566" cy="8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D40C0C"/>
                </a:solidFill>
                <a:latin typeface="Pacifico"/>
                <a:ea typeface="Pacifico"/>
                <a:cs typeface="Pacifico"/>
                <a:sym typeface="Pacifico"/>
              </a:rPr>
              <a:t>Tính chất về chiều cao cây: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6488" y="2383153"/>
            <a:ext cx="10464551" cy="12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chiều cao tổng thể của cây không vượt quá 2 lần chiều cao đen.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82256" y="3858894"/>
            <a:ext cx="16155574" cy="1042671"/>
            <a:chOff x="0" y="0"/>
            <a:chExt cx="21540765" cy="13902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297011"/>
              <a:ext cx="1990517" cy="796207"/>
            </a:xfrm>
            <a:custGeom>
              <a:avLst/>
              <a:gdLst/>
              <a:ahLst/>
              <a:cxnLst/>
              <a:rect r="r" b="b" t="t" l="l"/>
              <a:pathLst>
                <a:path h="796207" w="1990517">
                  <a:moveTo>
                    <a:pt x="0" y="0"/>
                  </a:moveTo>
                  <a:lnTo>
                    <a:pt x="1990517" y="0"/>
                  </a:lnTo>
                  <a:lnTo>
                    <a:pt x="1990517" y="796206"/>
                  </a:lnTo>
                  <a:lnTo>
                    <a:pt x="0" y="796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141731" y="-85725"/>
              <a:ext cx="19399034" cy="1475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Tính chất này đảm bảo cây đỏ-đen </a:t>
              </a:r>
              <a:r>
                <a:rPr lang="en-US" b="true" sz="3199">
                  <a:solidFill>
                    <a:srgbClr val="D40C0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luôn cân bằng</a:t>
              </a:r>
              <a:r>
                <a:rPr lang="en-US" sz="31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, giúp các thao tác (tìm kiếm, chèn, xóa) có độ phức tạp</a:t>
              </a:r>
              <a:r>
                <a:rPr lang="en-US" b="true" sz="31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b="true" sz="3199">
                  <a:solidFill>
                    <a:srgbClr val="D40C0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O(log n)</a:t>
              </a:r>
              <a:r>
                <a:rPr lang="en-US" sz="31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trong trường hợp </a:t>
              </a:r>
              <a:r>
                <a:rPr lang="en-US" b="true" sz="3199">
                  <a:solidFill>
                    <a:srgbClr val="D40C0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tệ nhất</a:t>
              </a:r>
              <a:r>
                <a:rPr lang="en-US" sz="31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96488" y="5192553"/>
            <a:ext cx="9476065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Tại sao chiều cao cây ≤ 2 × chiều cao đen?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8316" y="5962887"/>
            <a:ext cx="15158903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Theo tính chất cây đỏ-đen, không có 2 node đỏ liên tiếp trên một đường đi.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8316" y="6843632"/>
            <a:ext cx="10566716" cy="112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Trường hợp tệ nhất: Đường đi xen kẽ node đỏ và đen (ví dụ: Đỏ → Đen → Đỏ → Đen).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58621" y="8372078"/>
            <a:ext cx="12601483" cy="499944"/>
            <a:chOff x="0" y="0"/>
            <a:chExt cx="16801978" cy="6665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22031" cy="666592"/>
            </a:xfrm>
            <a:custGeom>
              <a:avLst/>
              <a:gdLst/>
              <a:ahLst/>
              <a:cxnLst/>
              <a:rect r="r" b="b" t="t" l="l"/>
              <a:pathLst>
                <a:path h="666592" w="822031">
                  <a:moveTo>
                    <a:pt x="0" y="0"/>
                  </a:moveTo>
                  <a:lnTo>
                    <a:pt x="822031" y="0"/>
                  </a:lnTo>
                  <a:lnTo>
                    <a:pt x="822031" y="666592"/>
                  </a:lnTo>
                  <a:lnTo>
                    <a:pt x="0" y="666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187962" y="-85725"/>
              <a:ext cx="15614016" cy="726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31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ố node đỏ ≤ số node đen → Tổng node ≤ 2 × số node đen.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58621" y="9233576"/>
            <a:ext cx="14123961" cy="499944"/>
            <a:chOff x="0" y="0"/>
            <a:chExt cx="18831948" cy="66659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1219111" y="-60061"/>
              <a:ext cx="17612837" cy="726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31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hiều cao cây (số node tối đa trên đường đi) ≤ 2 × chiều cao đen.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22031" cy="666592"/>
            </a:xfrm>
            <a:custGeom>
              <a:avLst/>
              <a:gdLst/>
              <a:ahLst/>
              <a:cxnLst/>
              <a:rect r="r" b="b" t="t" l="l"/>
              <a:pathLst>
                <a:path h="666592" w="822031">
                  <a:moveTo>
                    <a:pt x="0" y="0"/>
                  </a:moveTo>
                  <a:lnTo>
                    <a:pt x="822031" y="0"/>
                  </a:lnTo>
                  <a:lnTo>
                    <a:pt x="822031" y="666592"/>
                  </a:lnTo>
                  <a:lnTo>
                    <a:pt x="0" y="666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6504044" y="1262163"/>
            <a:ext cx="6748169" cy="969282"/>
          </a:xfrm>
          <a:custGeom>
            <a:avLst/>
            <a:gdLst/>
            <a:ahLst/>
            <a:cxnLst/>
            <a:rect r="r" b="b" t="t" l="l"/>
            <a:pathLst>
              <a:path h="969282" w="6748169">
                <a:moveTo>
                  <a:pt x="0" y="0"/>
                </a:moveTo>
                <a:lnTo>
                  <a:pt x="6748169" y="0"/>
                </a:lnTo>
                <a:lnTo>
                  <a:pt x="6748169" y="969282"/>
                </a:lnTo>
                <a:lnTo>
                  <a:pt x="0" y="969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54909" y="942975"/>
            <a:ext cx="6816566" cy="8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D40C0C"/>
                </a:solidFill>
                <a:latin typeface="Pacifico"/>
                <a:ea typeface="Pacifico"/>
                <a:cs typeface="Pacifico"/>
                <a:sym typeface="Pacifico"/>
              </a:rPr>
              <a:t>Tính chất về chiều cao cây: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0945" y="2559597"/>
            <a:ext cx="13414363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Tại sao "height ≤ 2h" → Cây cân bằng?  ( h là chiều cao đen 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245727"/>
            <a:ext cx="13695521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D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 </a:t>
            </a:r>
            <a:r>
              <a:rPr lang="en-US" sz="31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không có 2 node đỏ liên tiếp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chiều cao cây </a:t>
            </a:r>
            <a:r>
              <a:rPr lang="en-US" sz="31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không vượt quá 2h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522750"/>
            <a:ext cx="9153287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Giả sử cây có n node và có chiều cao đen 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384031"/>
            <a:ext cx="11080313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T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hực tế, cây có thể có thêm node đỏ → số node </a:t>
            </a:r>
            <a:r>
              <a:rPr lang="en-US" sz="31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n ≥ h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116947"/>
            <a:ext cx="7249835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Từ height ≤ 2h và h ≤ n → </a:t>
            </a:r>
            <a:r>
              <a:rPr lang="en-US" sz="29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height ≤ 2n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6504044" y="1262163"/>
            <a:ext cx="6748169" cy="969282"/>
          </a:xfrm>
          <a:custGeom>
            <a:avLst/>
            <a:gdLst/>
            <a:ahLst/>
            <a:cxnLst/>
            <a:rect r="r" b="b" t="t" l="l"/>
            <a:pathLst>
              <a:path h="969282" w="6748169">
                <a:moveTo>
                  <a:pt x="0" y="0"/>
                </a:moveTo>
                <a:lnTo>
                  <a:pt x="6748169" y="0"/>
                </a:lnTo>
                <a:lnTo>
                  <a:pt x="6748169" y="969282"/>
                </a:lnTo>
                <a:lnTo>
                  <a:pt x="0" y="969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54909" y="942975"/>
            <a:ext cx="6816566" cy="8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D40C0C"/>
                </a:solidFill>
                <a:latin typeface="Pacifico"/>
                <a:ea typeface="Pacifico"/>
                <a:cs typeface="Pacifico"/>
                <a:sym typeface="Pacifico"/>
              </a:rPr>
              <a:t>Tính chất về chiều cao cây: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0945" y="2559597"/>
            <a:ext cx="13414363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Tại sao "height ≤ 2h" → Cây cân bằng?  ( h là chiều cao đen 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518448"/>
            <a:ext cx="7831693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Nhưng thực tế, h liên quan đến log n vì: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418243"/>
            <a:ext cx="12741731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Cây có </a:t>
            </a:r>
            <a:r>
              <a:rPr lang="en-US" sz="3200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h node đen</a:t>
            </a: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sẽ có ít nhất </a:t>
            </a:r>
            <a:r>
              <a:rPr lang="en-US" sz="3200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2ʰ - 1 node</a:t>
            </a: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(nếu xem node đen tạo thành cây nhị phân hoàn chỉnh).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108994" y="5864499"/>
            <a:ext cx="3970001" cy="572703"/>
            <a:chOff x="0" y="0"/>
            <a:chExt cx="5293334" cy="7636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3604" cy="763604"/>
            </a:xfrm>
            <a:custGeom>
              <a:avLst/>
              <a:gdLst/>
              <a:ahLst/>
              <a:cxnLst/>
              <a:rect r="r" b="b" t="t" l="l"/>
              <a:pathLst>
                <a:path h="763604" w="763604">
                  <a:moveTo>
                    <a:pt x="0" y="0"/>
                  </a:moveTo>
                  <a:lnTo>
                    <a:pt x="763604" y="0"/>
                  </a:lnTo>
                  <a:lnTo>
                    <a:pt x="763604" y="763604"/>
                  </a:lnTo>
                  <a:lnTo>
                    <a:pt x="0" y="763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208855" y="-95250"/>
              <a:ext cx="4084479" cy="802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 ≤ log₂(n + 1).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6580077"/>
            <a:ext cx="1152608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Kết hợp với height ≤ 2h → height ≤ 2 log₂(n + 1) = O(log n).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7565597"/>
            <a:ext cx="12741731" cy="1042670"/>
            <a:chOff x="0" y="0"/>
            <a:chExt cx="16988975" cy="139022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163923" y="-85725"/>
              <a:ext cx="15825052" cy="14759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Điều này chứng tỏ cây không bao giờ bị lệch quá O(log n), dù trong trường hợp xấu nhất.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63604" cy="763604"/>
            </a:xfrm>
            <a:custGeom>
              <a:avLst/>
              <a:gdLst/>
              <a:ahLst/>
              <a:cxnLst/>
              <a:rect r="r" b="b" t="t" l="l"/>
              <a:pathLst>
                <a:path h="763604" w="763604">
                  <a:moveTo>
                    <a:pt x="0" y="0"/>
                  </a:moveTo>
                  <a:lnTo>
                    <a:pt x="763604" y="0"/>
                  </a:lnTo>
                  <a:lnTo>
                    <a:pt x="763604" y="763604"/>
                  </a:lnTo>
                  <a:lnTo>
                    <a:pt x="0" y="763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354" t="-38888" r="-781" b="-426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3353" y="0"/>
            <a:ext cx="18571353" cy="1830021"/>
            <a:chOff x="0" y="0"/>
            <a:chExt cx="4891220" cy="4819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91220" cy="481981"/>
            </a:xfrm>
            <a:custGeom>
              <a:avLst/>
              <a:gdLst/>
              <a:ahLst/>
              <a:cxnLst/>
              <a:rect r="r" b="b" t="t" l="l"/>
              <a:pathLst>
                <a:path h="481981" w="4891220">
                  <a:moveTo>
                    <a:pt x="0" y="0"/>
                  </a:moveTo>
                  <a:lnTo>
                    <a:pt x="4891220" y="0"/>
                  </a:lnTo>
                  <a:lnTo>
                    <a:pt x="4891220" y="481981"/>
                  </a:lnTo>
                  <a:lnTo>
                    <a:pt x="0" y="481981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91220" cy="491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862744" y="3301236"/>
          <a:ext cx="16562512" cy="5431363"/>
        </p:xfrm>
        <a:graphic>
          <a:graphicData uri="http://schemas.openxmlformats.org/drawingml/2006/table">
            <a:tbl>
              <a:tblPr/>
              <a:tblGrid>
                <a:gridCol w="2467263"/>
                <a:gridCol w="5813993"/>
                <a:gridCol w="2467263"/>
                <a:gridCol w="5813993"/>
              </a:tblGrid>
              <a:tr h="19043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Giới thiệu tổng quan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30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So sánh Red-Black Tree và </a:t>
                      </a:r>
                      <a:endParaRPr lang="en-US" sz="1100"/>
                    </a:p>
                    <a:p>
                      <a:pPr algn="just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AVL Tree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307"/>
                    </a:solidFill>
                  </a:tcPr>
                </a:tc>
              </a:tr>
              <a:tr h="17076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b="true" sz="3000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Khái niệm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30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Ứng Dụng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307"/>
                    </a:solidFill>
                  </a:tcPr>
                </a:tc>
              </a:tr>
              <a:tr h="18193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b="true" sz="3000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Các thao tác trên cây đỏ đen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30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Kết Luận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307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0" y="662781"/>
            <a:ext cx="18288000" cy="668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5399" spc="-113">
                <a:solidFill>
                  <a:srgbClr val="D40C0C"/>
                </a:solidFill>
                <a:latin typeface="Pacifico"/>
                <a:ea typeface="Pacifico"/>
                <a:cs typeface="Pacifico"/>
                <a:sym typeface="Pacifico"/>
              </a:rPr>
              <a:t>NỘI D</a:t>
            </a:r>
            <a:r>
              <a:rPr lang="en-US" sz="5399" spc="-113">
                <a:solidFill>
                  <a:srgbClr val="D40C0C"/>
                </a:solidFill>
                <a:latin typeface="Pacifico"/>
                <a:ea typeface="Pacifico"/>
                <a:cs typeface="Pacifico"/>
                <a:sym typeface="Pacifico"/>
              </a:rPr>
              <a:t>UNG TRÌNH BÀY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577" y="-386097"/>
            <a:ext cx="18441538" cy="2153524"/>
          </a:xfrm>
          <a:custGeom>
            <a:avLst/>
            <a:gdLst/>
            <a:ahLst/>
            <a:cxnLst/>
            <a:rect r="r" b="b" t="t" l="l"/>
            <a:pathLst>
              <a:path h="2153524" w="18441538">
                <a:moveTo>
                  <a:pt x="0" y="0"/>
                </a:moveTo>
                <a:lnTo>
                  <a:pt x="18441538" y="0"/>
                </a:lnTo>
                <a:lnTo>
                  <a:pt x="18441538" y="2153524"/>
                </a:lnTo>
                <a:lnTo>
                  <a:pt x="0" y="2153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3154" r="0" b="-11825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961" y="690665"/>
            <a:ext cx="18441538" cy="9596335"/>
            <a:chOff x="0" y="0"/>
            <a:chExt cx="4857031" cy="25274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7031" cy="2527430"/>
            </a:xfrm>
            <a:custGeom>
              <a:avLst/>
              <a:gdLst/>
              <a:ahLst/>
              <a:cxnLst/>
              <a:rect r="r" b="b" t="t" l="l"/>
              <a:pathLst>
                <a:path h="2527430" w="4857031">
                  <a:moveTo>
                    <a:pt x="0" y="0"/>
                  </a:moveTo>
                  <a:lnTo>
                    <a:pt x="4857031" y="0"/>
                  </a:lnTo>
                  <a:lnTo>
                    <a:pt x="4857031" y="2527430"/>
                  </a:lnTo>
                  <a:lnTo>
                    <a:pt x="0" y="2527430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7031" cy="2565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46286" y="2049393"/>
            <a:ext cx="6829832" cy="175471"/>
          </a:xfrm>
          <a:custGeom>
            <a:avLst/>
            <a:gdLst/>
            <a:ahLst/>
            <a:cxnLst/>
            <a:rect r="r" b="b" t="t" l="l"/>
            <a:pathLst>
              <a:path h="175471" w="6829832">
                <a:moveTo>
                  <a:pt x="0" y="0"/>
                </a:moveTo>
                <a:lnTo>
                  <a:pt x="6829832" y="0"/>
                </a:lnTo>
                <a:lnTo>
                  <a:pt x="6829832" y="175472"/>
                </a:lnTo>
                <a:lnTo>
                  <a:pt x="0" y="17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39237" y="942975"/>
            <a:ext cx="9525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36912" y="1044257"/>
            <a:ext cx="5293944" cy="8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DA0307"/>
                </a:solidFill>
                <a:latin typeface="Pacifico"/>
                <a:ea typeface="Pacifico"/>
                <a:cs typeface="Pacifico"/>
                <a:sym typeface="Pacifico"/>
              </a:rPr>
              <a:t>Hệ quả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386432"/>
            <a:ext cx="12168421" cy="1571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Trong cây đỏ-đen, đ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ộ dài đường đi dài nhất từ gốc đến lá (đường đi tệ nhất)</a:t>
            </a:r>
            <a:r>
              <a:rPr lang="en-US" sz="29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 không dài quá gấp đôi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độ dài đường đi ngắn nhất (đường đi tốt nhất).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17078" y="5412633"/>
            <a:ext cx="10118080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Đườ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ng đi "tệ nhất" xảy ra khi các nút đỏ và đen xen kẽ.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6385" y="6403233"/>
            <a:ext cx="7728942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Đườ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ng đi "tốt nhất" chỉ chứa các nút đen.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83410" y="7470034"/>
            <a:ext cx="11811089" cy="1074611"/>
            <a:chOff x="0" y="0"/>
            <a:chExt cx="15748118" cy="1432815"/>
          </a:xfrm>
        </p:grpSpPr>
        <p:sp>
          <p:nvSpPr>
            <p:cNvPr name="Freeform 13" id="13"/>
            <p:cNvSpPr/>
            <p:nvPr/>
          </p:nvSpPr>
          <p:spPr>
            <a:xfrm flipH="false" flipV="false" rot="-253476">
              <a:off x="25893" y="96396"/>
              <a:ext cx="2646637" cy="800608"/>
            </a:xfrm>
            <a:custGeom>
              <a:avLst/>
              <a:gdLst/>
              <a:ahLst/>
              <a:cxnLst/>
              <a:rect r="r" b="b" t="t" l="l"/>
              <a:pathLst>
                <a:path h="800608" w="2646637">
                  <a:moveTo>
                    <a:pt x="0" y="0"/>
                  </a:moveTo>
                  <a:lnTo>
                    <a:pt x="2646637" y="0"/>
                  </a:lnTo>
                  <a:lnTo>
                    <a:pt x="2646637" y="800608"/>
                  </a:lnTo>
                  <a:lnTo>
                    <a:pt x="0" y="800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010702" y="61214"/>
              <a:ext cx="12737416" cy="1371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DA030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Đảm bảo các thao tác luôn có độ phức tạp Olog(n).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20</a:t>
            </a: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5462384" y="2676339"/>
            <a:ext cx="826901" cy="82690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7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flipH="true">
            <a:off x="5875834" y="1665988"/>
            <a:ext cx="3287358" cy="1010351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>
            <a:off x="9163192" y="1665988"/>
            <a:ext cx="3379361" cy="732098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2" id="12"/>
          <p:cNvGrpSpPr/>
          <p:nvPr/>
        </p:nvGrpSpPr>
        <p:grpSpPr>
          <a:xfrm rot="0">
            <a:off x="8749742" y="839088"/>
            <a:ext cx="826901" cy="82690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10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662101" y="3903466"/>
            <a:ext cx="826901" cy="82690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030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30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129103" y="2398086"/>
            <a:ext cx="826901" cy="82690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40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640327" y="3903466"/>
            <a:ext cx="826901" cy="82690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45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>
            <a:off x="12542553" y="3224987"/>
            <a:ext cx="1511224" cy="678479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flipH="true">
            <a:off x="11075551" y="3224987"/>
            <a:ext cx="1467002" cy="678479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6" id="26"/>
          <p:cNvGrpSpPr/>
          <p:nvPr/>
        </p:nvGrpSpPr>
        <p:grpSpPr>
          <a:xfrm rot="0">
            <a:off x="10295388" y="7062013"/>
            <a:ext cx="826901" cy="82690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030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25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>
            <a:off x="14053777" y="4730367"/>
            <a:ext cx="1137774" cy="659669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0" id="30"/>
          <p:cNvGrpSpPr/>
          <p:nvPr/>
        </p:nvGrpSpPr>
        <p:grpSpPr>
          <a:xfrm rot="0">
            <a:off x="14778101" y="5390036"/>
            <a:ext cx="826901" cy="826901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0307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60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>
            <a:off x="9929549" y="6385166"/>
            <a:ext cx="779289" cy="676847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4" id="34"/>
          <p:cNvGrpSpPr/>
          <p:nvPr/>
        </p:nvGrpSpPr>
        <p:grpSpPr>
          <a:xfrm rot="0">
            <a:off x="7486763" y="4166829"/>
            <a:ext cx="826901" cy="82690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8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>
            <a:off x="5875834" y="3503239"/>
            <a:ext cx="2024379" cy="663589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8" id="38"/>
          <p:cNvGrpSpPr/>
          <p:nvPr/>
        </p:nvGrpSpPr>
        <p:grpSpPr>
          <a:xfrm rot="0">
            <a:off x="3534001" y="4166829"/>
            <a:ext cx="826901" cy="826901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 flipH="true">
            <a:off x="3947452" y="3503239"/>
            <a:ext cx="1928382" cy="663589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2" id="42"/>
          <p:cNvGrpSpPr/>
          <p:nvPr/>
        </p:nvGrpSpPr>
        <p:grpSpPr>
          <a:xfrm rot="0">
            <a:off x="4999828" y="5653399"/>
            <a:ext cx="826901" cy="826901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0307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>
            <a:off x="3947452" y="4993730"/>
            <a:ext cx="1465826" cy="659669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6" id="46"/>
          <p:cNvGrpSpPr/>
          <p:nvPr/>
        </p:nvGrpSpPr>
        <p:grpSpPr>
          <a:xfrm rot="0">
            <a:off x="2277543" y="5653399"/>
            <a:ext cx="826901" cy="826901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0307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</a:t>
              </a:r>
            </a:p>
          </p:txBody>
        </p:sp>
      </p:grpSp>
      <p:sp>
        <p:nvSpPr>
          <p:cNvPr name="AutoShape 49" id="49"/>
          <p:cNvSpPr/>
          <p:nvPr/>
        </p:nvSpPr>
        <p:spPr>
          <a:xfrm flipH="true">
            <a:off x="2690994" y="4993730"/>
            <a:ext cx="1256458" cy="659669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0" id="50"/>
          <p:cNvGrpSpPr/>
          <p:nvPr/>
        </p:nvGrpSpPr>
        <p:grpSpPr>
          <a:xfrm rot="0">
            <a:off x="11845938" y="5459157"/>
            <a:ext cx="826901" cy="826901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35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>
            <a:off x="11075551" y="4730367"/>
            <a:ext cx="1183837" cy="728790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4" id="54"/>
          <p:cNvGrpSpPr/>
          <p:nvPr/>
        </p:nvGrpSpPr>
        <p:grpSpPr>
          <a:xfrm rot="0">
            <a:off x="9516099" y="5558266"/>
            <a:ext cx="826901" cy="826901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20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 flipH="true">
            <a:off x="9929549" y="4730367"/>
            <a:ext cx="1146002" cy="827899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8" id="58"/>
          <p:cNvSpPr/>
          <p:nvPr/>
        </p:nvSpPr>
        <p:spPr>
          <a:xfrm flipH="true">
            <a:off x="2067238" y="6480299"/>
            <a:ext cx="623755" cy="693780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9" id="59"/>
          <p:cNvSpPr/>
          <p:nvPr/>
        </p:nvSpPr>
        <p:spPr>
          <a:xfrm>
            <a:off x="2690994" y="6480299"/>
            <a:ext cx="398578" cy="693780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0" id="60"/>
          <p:cNvSpPr/>
          <p:nvPr/>
        </p:nvSpPr>
        <p:spPr>
          <a:xfrm flipH="true">
            <a:off x="4674981" y="6480299"/>
            <a:ext cx="738297" cy="663623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1" id="61"/>
          <p:cNvSpPr/>
          <p:nvPr/>
        </p:nvSpPr>
        <p:spPr>
          <a:xfrm>
            <a:off x="5413278" y="6480299"/>
            <a:ext cx="697487" cy="663623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2" id="62"/>
          <p:cNvSpPr/>
          <p:nvPr/>
        </p:nvSpPr>
        <p:spPr>
          <a:xfrm flipH="true">
            <a:off x="7247053" y="4993730"/>
            <a:ext cx="653160" cy="715702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3" id="63"/>
          <p:cNvSpPr/>
          <p:nvPr/>
        </p:nvSpPr>
        <p:spPr>
          <a:xfrm>
            <a:off x="7900213" y="4993730"/>
            <a:ext cx="530446" cy="674559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4" id="64"/>
          <p:cNvSpPr/>
          <p:nvPr/>
        </p:nvSpPr>
        <p:spPr>
          <a:xfrm flipH="true">
            <a:off x="11749467" y="6286057"/>
            <a:ext cx="509922" cy="790575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5" id="65"/>
          <p:cNvSpPr/>
          <p:nvPr/>
        </p:nvSpPr>
        <p:spPr>
          <a:xfrm>
            <a:off x="12259389" y="6286057"/>
            <a:ext cx="681743" cy="775955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6" id="66"/>
          <p:cNvSpPr/>
          <p:nvPr/>
        </p:nvSpPr>
        <p:spPr>
          <a:xfrm flipH="true">
            <a:off x="14467227" y="6216937"/>
            <a:ext cx="724324" cy="676847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7" id="67"/>
          <p:cNvSpPr/>
          <p:nvPr/>
        </p:nvSpPr>
        <p:spPr>
          <a:xfrm>
            <a:off x="15191551" y="6216937"/>
            <a:ext cx="640454" cy="676847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8" id="68"/>
          <p:cNvSpPr/>
          <p:nvPr/>
        </p:nvSpPr>
        <p:spPr>
          <a:xfrm flipH="true">
            <a:off x="13461942" y="4730367"/>
            <a:ext cx="591835" cy="659669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9" id="69"/>
          <p:cNvSpPr/>
          <p:nvPr/>
        </p:nvSpPr>
        <p:spPr>
          <a:xfrm flipH="true">
            <a:off x="9227816" y="6385166"/>
            <a:ext cx="701734" cy="732880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70" id="70"/>
          <p:cNvGrpSpPr/>
          <p:nvPr/>
        </p:nvGrpSpPr>
        <p:grpSpPr>
          <a:xfrm rot="0">
            <a:off x="1668660" y="7174079"/>
            <a:ext cx="797157" cy="714834"/>
            <a:chOff x="0" y="0"/>
            <a:chExt cx="209951" cy="188269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209951" cy="188269"/>
            </a:xfrm>
            <a:custGeom>
              <a:avLst/>
              <a:gdLst/>
              <a:ahLst/>
              <a:cxnLst/>
              <a:rect r="r" b="b" t="t" l="l"/>
              <a:pathLst>
                <a:path h="188269" w="209951">
                  <a:moveTo>
                    <a:pt x="94135" y="0"/>
                  </a:moveTo>
                  <a:lnTo>
                    <a:pt x="115816" y="0"/>
                  </a:lnTo>
                  <a:cubicBezTo>
                    <a:pt x="140782" y="0"/>
                    <a:pt x="164726" y="9918"/>
                    <a:pt x="182379" y="27571"/>
                  </a:cubicBezTo>
                  <a:cubicBezTo>
                    <a:pt x="200033" y="45225"/>
                    <a:pt x="209951" y="69169"/>
                    <a:pt x="209951" y="94135"/>
                  </a:cubicBezTo>
                  <a:lnTo>
                    <a:pt x="209951" y="94135"/>
                  </a:lnTo>
                  <a:cubicBezTo>
                    <a:pt x="209951" y="119101"/>
                    <a:pt x="200033" y="143044"/>
                    <a:pt x="182379" y="160698"/>
                  </a:cubicBezTo>
                  <a:cubicBezTo>
                    <a:pt x="164726" y="178351"/>
                    <a:pt x="140782" y="188269"/>
                    <a:pt x="115816" y="188269"/>
                  </a:cubicBezTo>
                  <a:lnTo>
                    <a:pt x="94135" y="188269"/>
                  </a:lnTo>
                  <a:cubicBezTo>
                    <a:pt x="69169" y="188269"/>
                    <a:pt x="45225" y="178351"/>
                    <a:pt x="27571" y="160698"/>
                  </a:cubicBezTo>
                  <a:cubicBezTo>
                    <a:pt x="9918" y="143044"/>
                    <a:pt x="0" y="119101"/>
                    <a:pt x="0" y="94135"/>
                  </a:cubicBezTo>
                  <a:lnTo>
                    <a:pt x="0" y="94135"/>
                  </a:lnTo>
                  <a:cubicBezTo>
                    <a:pt x="0" y="69169"/>
                    <a:pt x="9918" y="45225"/>
                    <a:pt x="27571" y="27571"/>
                  </a:cubicBezTo>
                  <a:cubicBezTo>
                    <a:pt x="45225" y="9918"/>
                    <a:pt x="69169" y="0"/>
                    <a:pt x="9413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47625"/>
              <a:ext cx="209951" cy="235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2690994" y="7174079"/>
            <a:ext cx="797157" cy="714834"/>
            <a:chOff x="0" y="0"/>
            <a:chExt cx="209951" cy="188269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209951" cy="188269"/>
            </a:xfrm>
            <a:custGeom>
              <a:avLst/>
              <a:gdLst/>
              <a:ahLst/>
              <a:cxnLst/>
              <a:rect r="r" b="b" t="t" l="l"/>
              <a:pathLst>
                <a:path h="188269" w="209951">
                  <a:moveTo>
                    <a:pt x="94135" y="0"/>
                  </a:moveTo>
                  <a:lnTo>
                    <a:pt x="115816" y="0"/>
                  </a:lnTo>
                  <a:cubicBezTo>
                    <a:pt x="140782" y="0"/>
                    <a:pt x="164726" y="9918"/>
                    <a:pt x="182379" y="27571"/>
                  </a:cubicBezTo>
                  <a:cubicBezTo>
                    <a:pt x="200033" y="45225"/>
                    <a:pt x="209951" y="69169"/>
                    <a:pt x="209951" y="94135"/>
                  </a:cubicBezTo>
                  <a:lnTo>
                    <a:pt x="209951" y="94135"/>
                  </a:lnTo>
                  <a:cubicBezTo>
                    <a:pt x="209951" y="119101"/>
                    <a:pt x="200033" y="143044"/>
                    <a:pt x="182379" y="160698"/>
                  </a:cubicBezTo>
                  <a:cubicBezTo>
                    <a:pt x="164726" y="178351"/>
                    <a:pt x="140782" y="188269"/>
                    <a:pt x="115816" y="188269"/>
                  </a:cubicBezTo>
                  <a:lnTo>
                    <a:pt x="94135" y="188269"/>
                  </a:lnTo>
                  <a:cubicBezTo>
                    <a:pt x="69169" y="188269"/>
                    <a:pt x="45225" y="178351"/>
                    <a:pt x="27571" y="160698"/>
                  </a:cubicBezTo>
                  <a:cubicBezTo>
                    <a:pt x="9918" y="143044"/>
                    <a:pt x="0" y="119101"/>
                    <a:pt x="0" y="94135"/>
                  </a:cubicBezTo>
                  <a:lnTo>
                    <a:pt x="0" y="94135"/>
                  </a:lnTo>
                  <a:cubicBezTo>
                    <a:pt x="0" y="69169"/>
                    <a:pt x="9918" y="45225"/>
                    <a:pt x="27571" y="27571"/>
                  </a:cubicBezTo>
                  <a:cubicBezTo>
                    <a:pt x="45225" y="9918"/>
                    <a:pt x="69169" y="0"/>
                    <a:pt x="9413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47625"/>
              <a:ext cx="209951" cy="235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4276403" y="7143922"/>
            <a:ext cx="797157" cy="714834"/>
            <a:chOff x="0" y="0"/>
            <a:chExt cx="209951" cy="188269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209951" cy="188269"/>
            </a:xfrm>
            <a:custGeom>
              <a:avLst/>
              <a:gdLst/>
              <a:ahLst/>
              <a:cxnLst/>
              <a:rect r="r" b="b" t="t" l="l"/>
              <a:pathLst>
                <a:path h="188269" w="209951">
                  <a:moveTo>
                    <a:pt x="94135" y="0"/>
                  </a:moveTo>
                  <a:lnTo>
                    <a:pt x="115816" y="0"/>
                  </a:lnTo>
                  <a:cubicBezTo>
                    <a:pt x="140782" y="0"/>
                    <a:pt x="164726" y="9918"/>
                    <a:pt x="182379" y="27571"/>
                  </a:cubicBezTo>
                  <a:cubicBezTo>
                    <a:pt x="200033" y="45225"/>
                    <a:pt x="209951" y="69169"/>
                    <a:pt x="209951" y="94135"/>
                  </a:cubicBezTo>
                  <a:lnTo>
                    <a:pt x="209951" y="94135"/>
                  </a:lnTo>
                  <a:cubicBezTo>
                    <a:pt x="209951" y="119101"/>
                    <a:pt x="200033" y="143044"/>
                    <a:pt x="182379" y="160698"/>
                  </a:cubicBezTo>
                  <a:cubicBezTo>
                    <a:pt x="164726" y="178351"/>
                    <a:pt x="140782" y="188269"/>
                    <a:pt x="115816" y="188269"/>
                  </a:cubicBezTo>
                  <a:lnTo>
                    <a:pt x="94135" y="188269"/>
                  </a:lnTo>
                  <a:cubicBezTo>
                    <a:pt x="69169" y="188269"/>
                    <a:pt x="45225" y="178351"/>
                    <a:pt x="27571" y="160698"/>
                  </a:cubicBezTo>
                  <a:cubicBezTo>
                    <a:pt x="9918" y="143044"/>
                    <a:pt x="0" y="119101"/>
                    <a:pt x="0" y="94135"/>
                  </a:cubicBezTo>
                  <a:lnTo>
                    <a:pt x="0" y="94135"/>
                  </a:lnTo>
                  <a:cubicBezTo>
                    <a:pt x="0" y="69169"/>
                    <a:pt x="9918" y="45225"/>
                    <a:pt x="27571" y="27571"/>
                  </a:cubicBezTo>
                  <a:cubicBezTo>
                    <a:pt x="45225" y="9918"/>
                    <a:pt x="69169" y="0"/>
                    <a:pt x="9413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47625"/>
              <a:ext cx="209951" cy="235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5712187" y="7143922"/>
            <a:ext cx="797157" cy="714834"/>
            <a:chOff x="0" y="0"/>
            <a:chExt cx="209951" cy="188269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209951" cy="188269"/>
            </a:xfrm>
            <a:custGeom>
              <a:avLst/>
              <a:gdLst/>
              <a:ahLst/>
              <a:cxnLst/>
              <a:rect r="r" b="b" t="t" l="l"/>
              <a:pathLst>
                <a:path h="188269" w="209951">
                  <a:moveTo>
                    <a:pt x="94135" y="0"/>
                  </a:moveTo>
                  <a:lnTo>
                    <a:pt x="115816" y="0"/>
                  </a:lnTo>
                  <a:cubicBezTo>
                    <a:pt x="140782" y="0"/>
                    <a:pt x="164726" y="9918"/>
                    <a:pt x="182379" y="27571"/>
                  </a:cubicBezTo>
                  <a:cubicBezTo>
                    <a:pt x="200033" y="45225"/>
                    <a:pt x="209951" y="69169"/>
                    <a:pt x="209951" y="94135"/>
                  </a:cubicBezTo>
                  <a:lnTo>
                    <a:pt x="209951" y="94135"/>
                  </a:lnTo>
                  <a:cubicBezTo>
                    <a:pt x="209951" y="119101"/>
                    <a:pt x="200033" y="143044"/>
                    <a:pt x="182379" y="160698"/>
                  </a:cubicBezTo>
                  <a:cubicBezTo>
                    <a:pt x="164726" y="178351"/>
                    <a:pt x="140782" y="188269"/>
                    <a:pt x="115816" y="188269"/>
                  </a:cubicBezTo>
                  <a:lnTo>
                    <a:pt x="94135" y="188269"/>
                  </a:lnTo>
                  <a:cubicBezTo>
                    <a:pt x="69169" y="188269"/>
                    <a:pt x="45225" y="178351"/>
                    <a:pt x="27571" y="160698"/>
                  </a:cubicBezTo>
                  <a:cubicBezTo>
                    <a:pt x="9918" y="143044"/>
                    <a:pt x="0" y="119101"/>
                    <a:pt x="0" y="94135"/>
                  </a:cubicBezTo>
                  <a:lnTo>
                    <a:pt x="0" y="94135"/>
                  </a:lnTo>
                  <a:cubicBezTo>
                    <a:pt x="0" y="69169"/>
                    <a:pt x="9918" y="45225"/>
                    <a:pt x="27571" y="27571"/>
                  </a:cubicBezTo>
                  <a:cubicBezTo>
                    <a:pt x="45225" y="9918"/>
                    <a:pt x="69169" y="0"/>
                    <a:pt x="9413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1" id="81"/>
            <p:cNvSpPr txBox="true"/>
            <p:nvPr/>
          </p:nvSpPr>
          <p:spPr>
            <a:xfrm>
              <a:off x="0" y="-47625"/>
              <a:ext cx="209951" cy="235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6848475" y="5709432"/>
            <a:ext cx="797157" cy="714834"/>
            <a:chOff x="0" y="0"/>
            <a:chExt cx="209951" cy="188269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209951" cy="188269"/>
            </a:xfrm>
            <a:custGeom>
              <a:avLst/>
              <a:gdLst/>
              <a:ahLst/>
              <a:cxnLst/>
              <a:rect r="r" b="b" t="t" l="l"/>
              <a:pathLst>
                <a:path h="188269" w="209951">
                  <a:moveTo>
                    <a:pt x="94135" y="0"/>
                  </a:moveTo>
                  <a:lnTo>
                    <a:pt x="115816" y="0"/>
                  </a:lnTo>
                  <a:cubicBezTo>
                    <a:pt x="140782" y="0"/>
                    <a:pt x="164726" y="9918"/>
                    <a:pt x="182379" y="27571"/>
                  </a:cubicBezTo>
                  <a:cubicBezTo>
                    <a:pt x="200033" y="45225"/>
                    <a:pt x="209951" y="69169"/>
                    <a:pt x="209951" y="94135"/>
                  </a:cubicBezTo>
                  <a:lnTo>
                    <a:pt x="209951" y="94135"/>
                  </a:lnTo>
                  <a:cubicBezTo>
                    <a:pt x="209951" y="119101"/>
                    <a:pt x="200033" y="143044"/>
                    <a:pt x="182379" y="160698"/>
                  </a:cubicBezTo>
                  <a:cubicBezTo>
                    <a:pt x="164726" y="178351"/>
                    <a:pt x="140782" y="188269"/>
                    <a:pt x="115816" y="188269"/>
                  </a:cubicBezTo>
                  <a:lnTo>
                    <a:pt x="94135" y="188269"/>
                  </a:lnTo>
                  <a:cubicBezTo>
                    <a:pt x="69169" y="188269"/>
                    <a:pt x="45225" y="178351"/>
                    <a:pt x="27571" y="160698"/>
                  </a:cubicBezTo>
                  <a:cubicBezTo>
                    <a:pt x="9918" y="143044"/>
                    <a:pt x="0" y="119101"/>
                    <a:pt x="0" y="94135"/>
                  </a:cubicBezTo>
                  <a:lnTo>
                    <a:pt x="0" y="94135"/>
                  </a:lnTo>
                  <a:cubicBezTo>
                    <a:pt x="0" y="69169"/>
                    <a:pt x="9918" y="45225"/>
                    <a:pt x="27571" y="27571"/>
                  </a:cubicBezTo>
                  <a:cubicBezTo>
                    <a:pt x="45225" y="9918"/>
                    <a:pt x="69169" y="0"/>
                    <a:pt x="9413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4" id="84"/>
            <p:cNvSpPr txBox="true"/>
            <p:nvPr/>
          </p:nvSpPr>
          <p:spPr>
            <a:xfrm>
              <a:off x="0" y="-47625"/>
              <a:ext cx="209951" cy="235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8032081" y="5668288"/>
            <a:ext cx="797157" cy="714834"/>
            <a:chOff x="0" y="0"/>
            <a:chExt cx="209951" cy="188269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209951" cy="188269"/>
            </a:xfrm>
            <a:custGeom>
              <a:avLst/>
              <a:gdLst/>
              <a:ahLst/>
              <a:cxnLst/>
              <a:rect r="r" b="b" t="t" l="l"/>
              <a:pathLst>
                <a:path h="188269" w="209951">
                  <a:moveTo>
                    <a:pt x="94135" y="0"/>
                  </a:moveTo>
                  <a:lnTo>
                    <a:pt x="115816" y="0"/>
                  </a:lnTo>
                  <a:cubicBezTo>
                    <a:pt x="140782" y="0"/>
                    <a:pt x="164726" y="9918"/>
                    <a:pt x="182379" y="27571"/>
                  </a:cubicBezTo>
                  <a:cubicBezTo>
                    <a:pt x="200033" y="45225"/>
                    <a:pt x="209951" y="69169"/>
                    <a:pt x="209951" y="94135"/>
                  </a:cubicBezTo>
                  <a:lnTo>
                    <a:pt x="209951" y="94135"/>
                  </a:lnTo>
                  <a:cubicBezTo>
                    <a:pt x="209951" y="119101"/>
                    <a:pt x="200033" y="143044"/>
                    <a:pt x="182379" y="160698"/>
                  </a:cubicBezTo>
                  <a:cubicBezTo>
                    <a:pt x="164726" y="178351"/>
                    <a:pt x="140782" y="188269"/>
                    <a:pt x="115816" y="188269"/>
                  </a:cubicBezTo>
                  <a:lnTo>
                    <a:pt x="94135" y="188269"/>
                  </a:lnTo>
                  <a:cubicBezTo>
                    <a:pt x="69169" y="188269"/>
                    <a:pt x="45225" y="178351"/>
                    <a:pt x="27571" y="160698"/>
                  </a:cubicBezTo>
                  <a:cubicBezTo>
                    <a:pt x="9918" y="143044"/>
                    <a:pt x="0" y="119101"/>
                    <a:pt x="0" y="94135"/>
                  </a:cubicBezTo>
                  <a:lnTo>
                    <a:pt x="0" y="94135"/>
                  </a:lnTo>
                  <a:cubicBezTo>
                    <a:pt x="0" y="69169"/>
                    <a:pt x="9918" y="45225"/>
                    <a:pt x="27571" y="27571"/>
                  </a:cubicBezTo>
                  <a:cubicBezTo>
                    <a:pt x="45225" y="9918"/>
                    <a:pt x="69169" y="0"/>
                    <a:pt x="9413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0" y="-47625"/>
              <a:ext cx="209951" cy="235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8829238" y="7118046"/>
            <a:ext cx="797157" cy="714834"/>
            <a:chOff x="0" y="0"/>
            <a:chExt cx="209951" cy="188269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209951" cy="188269"/>
            </a:xfrm>
            <a:custGeom>
              <a:avLst/>
              <a:gdLst/>
              <a:ahLst/>
              <a:cxnLst/>
              <a:rect r="r" b="b" t="t" l="l"/>
              <a:pathLst>
                <a:path h="188269" w="209951">
                  <a:moveTo>
                    <a:pt x="94135" y="0"/>
                  </a:moveTo>
                  <a:lnTo>
                    <a:pt x="115816" y="0"/>
                  </a:lnTo>
                  <a:cubicBezTo>
                    <a:pt x="140782" y="0"/>
                    <a:pt x="164726" y="9918"/>
                    <a:pt x="182379" y="27571"/>
                  </a:cubicBezTo>
                  <a:cubicBezTo>
                    <a:pt x="200033" y="45225"/>
                    <a:pt x="209951" y="69169"/>
                    <a:pt x="209951" y="94135"/>
                  </a:cubicBezTo>
                  <a:lnTo>
                    <a:pt x="209951" y="94135"/>
                  </a:lnTo>
                  <a:cubicBezTo>
                    <a:pt x="209951" y="119101"/>
                    <a:pt x="200033" y="143044"/>
                    <a:pt x="182379" y="160698"/>
                  </a:cubicBezTo>
                  <a:cubicBezTo>
                    <a:pt x="164726" y="178351"/>
                    <a:pt x="140782" y="188269"/>
                    <a:pt x="115816" y="188269"/>
                  </a:cubicBezTo>
                  <a:lnTo>
                    <a:pt x="94135" y="188269"/>
                  </a:lnTo>
                  <a:cubicBezTo>
                    <a:pt x="69169" y="188269"/>
                    <a:pt x="45225" y="178351"/>
                    <a:pt x="27571" y="160698"/>
                  </a:cubicBezTo>
                  <a:cubicBezTo>
                    <a:pt x="9918" y="143044"/>
                    <a:pt x="0" y="119101"/>
                    <a:pt x="0" y="94135"/>
                  </a:cubicBezTo>
                  <a:lnTo>
                    <a:pt x="0" y="94135"/>
                  </a:lnTo>
                  <a:cubicBezTo>
                    <a:pt x="0" y="69169"/>
                    <a:pt x="9918" y="45225"/>
                    <a:pt x="27571" y="27571"/>
                  </a:cubicBezTo>
                  <a:cubicBezTo>
                    <a:pt x="45225" y="9918"/>
                    <a:pt x="69169" y="0"/>
                    <a:pt x="9413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47625"/>
              <a:ext cx="209951" cy="235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11350889" y="7076632"/>
            <a:ext cx="797157" cy="714834"/>
            <a:chOff x="0" y="0"/>
            <a:chExt cx="209951" cy="188269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209951" cy="188269"/>
            </a:xfrm>
            <a:custGeom>
              <a:avLst/>
              <a:gdLst/>
              <a:ahLst/>
              <a:cxnLst/>
              <a:rect r="r" b="b" t="t" l="l"/>
              <a:pathLst>
                <a:path h="188269" w="209951">
                  <a:moveTo>
                    <a:pt x="94135" y="0"/>
                  </a:moveTo>
                  <a:lnTo>
                    <a:pt x="115816" y="0"/>
                  </a:lnTo>
                  <a:cubicBezTo>
                    <a:pt x="140782" y="0"/>
                    <a:pt x="164726" y="9918"/>
                    <a:pt x="182379" y="27571"/>
                  </a:cubicBezTo>
                  <a:cubicBezTo>
                    <a:pt x="200033" y="45225"/>
                    <a:pt x="209951" y="69169"/>
                    <a:pt x="209951" y="94135"/>
                  </a:cubicBezTo>
                  <a:lnTo>
                    <a:pt x="209951" y="94135"/>
                  </a:lnTo>
                  <a:cubicBezTo>
                    <a:pt x="209951" y="119101"/>
                    <a:pt x="200033" y="143044"/>
                    <a:pt x="182379" y="160698"/>
                  </a:cubicBezTo>
                  <a:cubicBezTo>
                    <a:pt x="164726" y="178351"/>
                    <a:pt x="140782" y="188269"/>
                    <a:pt x="115816" y="188269"/>
                  </a:cubicBezTo>
                  <a:lnTo>
                    <a:pt x="94135" y="188269"/>
                  </a:lnTo>
                  <a:cubicBezTo>
                    <a:pt x="69169" y="188269"/>
                    <a:pt x="45225" y="178351"/>
                    <a:pt x="27571" y="160698"/>
                  </a:cubicBezTo>
                  <a:cubicBezTo>
                    <a:pt x="9918" y="143044"/>
                    <a:pt x="0" y="119101"/>
                    <a:pt x="0" y="94135"/>
                  </a:cubicBezTo>
                  <a:lnTo>
                    <a:pt x="0" y="94135"/>
                  </a:lnTo>
                  <a:cubicBezTo>
                    <a:pt x="0" y="69169"/>
                    <a:pt x="9918" y="45225"/>
                    <a:pt x="27571" y="27571"/>
                  </a:cubicBezTo>
                  <a:cubicBezTo>
                    <a:pt x="45225" y="9918"/>
                    <a:pt x="69169" y="0"/>
                    <a:pt x="9413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0" y="-47625"/>
              <a:ext cx="209951" cy="235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12542553" y="7062013"/>
            <a:ext cx="797157" cy="714834"/>
            <a:chOff x="0" y="0"/>
            <a:chExt cx="209951" cy="188269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209951" cy="188269"/>
            </a:xfrm>
            <a:custGeom>
              <a:avLst/>
              <a:gdLst/>
              <a:ahLst/>
              <a:cxnLst/>
              <a:rect r="r" b="b" t="t" l="l"/>
              <a:pathLst>
                <a:path h="188269" w="209951">
                  <a:moveTo>
                    <a:pt x="94135" y="0"/>
                  </a:moveTo>
                  <a:lnTo>
                    <a:pt x="115816" y="0"/>
                  </a:lnTo>
                  <a:cubicBezTo>
                    <a:pt x="140782" y="0"/>
                    <a:pt x="164726" y="9918"/>
                    <a:pt x="182379" y="27571"/>
                  </a:cubicBezTo>
                  <a:cubicBezTo>
                    <a:pt x="200033" y="45225"/>
                    <a:pt x="209951" y="69169"/>
                    <a:pt x="209951" y="94135"/>
                  </a:cubicBezTo>
                  <a:lnTo>
                    <a:pt x="209951" y="94135"/>
                  </a:lnTo>
                  <a:cubicBezTo>
                    <a:pt x="209951" y="119101"/>
                    <a:pt x="200033" y="143044"/>
                    <a:pt x="182379" y="160698"/>
                  </a:cubicBezTo>
                  <a:cubicBezTo>
                    <a:pt x="164726" y="178351"/>
                    <a:pt x="140782" y="188269"/>
                    <a:pt x="115816" y="188269"/>
                  </a:cubicBezTo>
                  <a:lnTo>
                    <a:pt x="94135" y="188269"/>
                  </a:lnTo>
                  <a:cubicBezTo>
                    <a:pt x="69169" y="188269"/>
                    <a:pt x="45225" y="178351"/>
                    <a:pt x="27571" y="160698"/>
                  </a:cubicBezTo>
                  <a:cubicBezTo>
                    <a:pt x="9918" y="143044"/>
                    <a:pt x="0" y="119101"/>
                    <a:pt x="0" y="94135"/>
                  </a:cubicBezTo>
                  <a:lnTo>
                    <a:pt x="0" y="94135"/>
                  </a:lnTo>
                  <a:cubicBezTo>
                    <a:pt x="0" y="69169"/>
                    <a:pt x="9918" y="45225"/>
                    <a:pt x="27571" y="27571"/>
                  </a:cubicBezTo>
                  <a:cubicBezTo>
                    <a:pt x="45225" y="9918"/>
                    <a:pt x="69169" y="0"/>
                    <a:pt x="9413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47625"/>
              <a:ext cx="209951" cy="235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13063364" y="5390036"/>
            <a:ext cx="797157" cy="714834"/>
            <a:chOff x="0" y="0"/>
            <a:chExt cx="209951" cy="188269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209951" cy="188269"/>
            </a:xfrm>
            <a:custGeom>
              <a:avLst/>
              <a:gdLst/>
              <a:ahLst/>
              <a:cxnLst/>
              <a:rect r="r" b="b" t="t" l="l"/>
              <a:pathLst>
                <a:path h="188269" w="209951">
                  <a:moveTo>
                    <a:pt x="94135" y="0"/>
                  </a:moveTo>
                  <a:lnTo>
                    <a:pt x="115816" y="0"/>
                  </a:lnTo>
                  <a:cubicBezTo>
                    <a:pt x="140782" y="0"/>
                    <a:pt x="164726" y="9918"/>
                    <a:pt x="182379" y="27571"/>
                  </a:cubicBezTo>
                  <a:cubicBezTo>
                    <a:pt x="200033" y="45225"/>
                    <a:pt x="209951" y="69169"/>
                    <a:pt x="209951" y="94135"/>
                  </a:cubicBezTo>
                  <a:lnTo>
                    <a:pt x="209951" y="94135"/>
                  </a:lnTo>
                  <a:cubicBezTo>
                    <a:pt x="209951" y="119101"/>
                    <a:pt x="200033" y="143044"/>
                    <a:pt x="182379" y="160698"/>
                  </a:cubicBezTo>
                  <a:cubicBezTo>
                    <a:pt x="164726" y="178351"/>
                    <a:pt x="140782" y="188269"/>
                    <a:pt x="115816" y="188269"/>
                  </a:cubicBezTo>
                  <a:lnTo>
                    <a:pt x="94135" y="188269"/>
                  </a:lnTo>
                  <a:cubicBezTo>
                    <a:pt x="69169" y="188269"/>
                    <a:pt x="45225" y="178351"/>
                    <a:pt x="27571" y="160698"/>
                  </a:cubicBezTo>
                  <a:cubicBezTo>
                    <a:pt x="9918" y="143044"/>
                    <a:pt x="0" y="119101"/>
                    <a:pt x="0" y="94135"/>
                  </a:cubicBezTo>
                  <a:lnTo>
                    <a:pt x="0" y="94135"/>
                  </a:lnTo>
                  <a:cubicBezTo>
                    <a:pt x="0" y="69169"/>
                    <a:pt x="9918" y="45225"/>
                    <a:pt x="27571" y="27571"/>
                  </a:cubicBezTo>
                  <a:cubicBezTo>
                    <a:pt x="45225" y="9918"/>
                    <a:pt x="69169" y="0"/>
                    <a:pt x="9413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0" y="-47625"/>
              <a:ext cx="209951" cy="235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14068649" y="6893783"/>
            <a:ext cx="797157" cy="714834"/>
            <a:chOff x="0" y="0"/>
            <a:chExt cx="209951" cy="188269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209951" cy="188269"/>
            </a:xfrm>
            <a:custGeom>
              <a:avLst/>
              <a:gdLst/>
              <a:ahLst/>
              <a:cxnLst/>
              <a:rect r="r" b="b" t="t" l="l"/>
              <a:pathLst>
                <a:path h="188269" w="209951">
                  <a:moveTo>
                    <a:pt x="94135" y="0"/>
                  </a:moveTo>
                  <a:lnTo>
                    <a:pt x="115816" y="0"/>
                  </a:lnTo>
                  <a:cubicBezTo>
                    <a:pt x="140782" y="0"/>
                    <a:pt x="164726" y="9918"/>
                    <a:pt x="182379" y="27571"/>
                  </a:cubicBezTo>
                  <a:cubicBezTo>
                    <a:pt x="200033" y="45225"/>
                    <a:pt x="209951" y="69169"/>
                    <a:pt x="209951" y="94135"/>
                  </a:cubicBezTo>
                  <a:lnTo>
                    <a:pt x="209951" y="94135"/>
                  </a:lnTo>
                  <a:cubicBezTo>
                    <a:pt x="209951" y="119101"/>
                    <a:pt x="200033" y="143044"/>
                    <a:pt x="182379" y="160698"/>
                  </a:cubicBezTo>
                  <a:cubicBezTo>
                    <a:pt x="164726" y="178351"/>
                    <a:pt x="140782" y="188269"/>
                    <a:pt x="115816" y="188269"/>
                  </a:cubicBezTo>
                  <a:lnTo>
                    <a:pt x="94135" y="188269"/>
                  </a:lnTo>
                  <a:cubicBezTo>
                    <a:pt x="69169" y="188269"/>
                    <a:pt x="45225" y="178351"/>
                    <a:pt x="27571" y="160698"/>
                  </a:cubicBezTo>
                  <a:cubicBezTo>
                    <a:pt x="9918" y="143044"/>
                    <a:pt x="0" y="119101"/>
                    <a:pt x="0" y="94135"/>
                  </a:cubicBezTo>
                  <a:lnTo>
                    <a:pt x="0" y="94135"/>
                  </a:lnTo>
                  <a:cubicBezTo>
                    <a:pt x="0" y="69169"/>
                    <a:pt x="9918" y="45225"/>
                    <a:pt x="27571" y="27571"/>
                  </a:cubicBezTo>
                  <a:cubicBezTo>
                    <a:pt x="45225" y="9918"/>
                    <a:pt x="69169" y="0"/>
                    <a:pt x="9413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-47625"/>
              <a:ext cx="209951" cy="235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15433427" y="6893783"/>
            <a:ext cx="797157" cy="714834"/>
            <a:chOff x="0" y="0"/>
            <a:chExt cx="209951" cy="188269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209951" cy="188269"/>
            </a:xfrm>
            <a:custGeom>
              <a:avLst/>
              <a:gdLst/>
              <a:ahLst/>
              <a:cxnLst/>
              <a:rect r="r" b="b" t="t" l="l"/>
              <a:pathLst>
                <a:path h="188269" w="209951">
                  <a:moveTo>
                    <a:pt x="94135" y="0"/>
                  </a:moveTo>
                  <a:lnTo>
                    <a:pt x="115816" y="0"/>
                  </a:lnTo>
                  <a:cubicBezTo>
                    <a:pt x="140782" y="0"/>
                    <a:pt x="164726" y="9918"/>
                    <a:pt x="182379" y="27571"/>
                  </a:cubicBezTo>
                  <a:cubicBezTo>
                    <a:pt x="200033" y="45225"/>
                    <a:pt x="209951" y="69169"/>
                    <a:pt x="209951" y="94135"/>
                  </a:cubicBezTo>
                  <a:lnTo>
                    <a:pt x="209951" y="94135"/>
                  </a:lnTo>
                  <a:cubicBezTo>
                    <a:pt x="209951" y="119101"/>
                    <a:pt x="200033" y="143044"/>
                    <a:pt x="182379" y="160698"/>
                  </a:cubicBezTo>
                  <a:cubicBezTo>
                    <a:pt x="164726" y="178351"/>
                    <a:pt x="140782" y="188269"/>
                    <a:pt x="115816" y="188269"/>
                  </a:cubicBezTo>
                  <a:lnTo>
                    <a:pt x="94135" y="188269"/>
                  </a:lnTo>
                  <a:cubicBezTo>
                    <a:pt x="69169" y="188269"/>
                    <a:pt x="45225" y="178351"/>
                    <a:pt x="27571" y="160698"/>
                  </a:cubicBezTo>
                  <a:cubicBezTo>
                    <a:pt x="9918" y="143044"/>
                    <a:pt x="0" y="119101"/>
                    <a:pt x="0" y="94135"/>
                  </a:cubicBezTo>
                  <a:lnTo>
                    <a:pt x="0" y="94135"/>
                  </a:lnTo>
                  <a:cubicBezTo>
                    <a:pt x="0" y="69169"/>
                    <a:pt x="9918" y="45225"/>
                    <a:pt x="27571" y="27571"/>
                  </a:cubicBezTo>
                  <a:cubicBezTo>
                    <a:pt x="45225" y="9918"/>
                    <a:pt x="69169" y="0"/>
                    <a:pt x="9413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-47625"/>
              <a:ext cx="209951" cy="235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106" id="106"/>
          <p:cNvSpPr/>
          <p:nvPr/>
        </p:nvSpPr>
        <p:spPr>
          <a:xfrm flipH="true">
            <a:off x="10024972" y="7888914"/>
            <a:ext cx="683866" cy="803149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7" id="107"/>
          <p:cNvSpPr/>
          <p:nvPr/>
        </p:nvSpPr>
        <p:spPr>
          <a:xfrm>
            <a:off x="10708838" y="7888914"/>
            <a:ext cx="738522" cy="788529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08" id="108"/>
          <p:cNvGrpSpPr/>
          <p:nvPr/>
        </p:nvGrpSpPr>
        <p:grpSpPr>
          <a:xfrm rot="0">
            <a:off x="9626394" y="8692062"/>
            <a:ext cx="797157" cy="714834"/>
            <a:chOff x="0" y="0"/>
            <a:chExt cx="209951" cy="188269"/>
          </a:xfrm>
        </p:grpSpPr>
        <p:sp>
          <p:nvSpPr>
            <p:cNvPr name="Freeform 109" id="109"/>
            <p:cNvSpPr/>
            <p:nvPr/>
          </p:nvSpPr>
          <p:spPr>
            <a:xfrm flipH="false" flipV="false" rot="0">
              <a:off x="0" y="0"/>
              <a:ext cx="209951" cy="188269"/>
            </a:xfrm>
            <a:custGeom>
              <a:avLst/>
              <a:gdLst/>
              <a:ahLst/>
              <a:cxnLst/>
              <a:rect r="r" b="b" t="t" l="l"/>
              <a:pathLst>
                <a:path h="188269" w="209951">
                  <a:moveTo>
                    <a:pt x="94135" y="0"/>
                  </a:moveTo>
                  <a:lnTo>
                    <a:pt x="115816" y="0"/>
                  </a:lnTo>
                  <a:cubicBezTo>
                    <a:pt x="140782" y="0"/>
                    <a:pt x="164726" y="9918"/>
                    <a:pt x="182379" y="27571"/>
                  </a:cubicBezTo>
                  <a:cubicBezTo>
                    <a:pt x="200033" y="45225"/>
                    <a:pt x="209951" y="69169"/>
                    <a:pt x="209951" y="94135"/>
                  </a:cubicBezTo>
                  <a:lnTo>
                    <a:pt x="209951" y="94135"/>
                  </a:lnTo>
                  <a:cubicBezTo>
                    <a:pt x="209951" y="119101"/>
                    <a:pt x="200033" y="143044"/>
                    <a:pt x="182379" y="160698"/>
                  </a:cubicBezTo>
                  <a:cubicBezTo>
                    <a:pt x="164726" y="178351"/>
                    <a:pt x="140782" y="188269"/>
                    <a:pt x="115816" y="188269"/>
                  </a:cubicBezTo>
                  <a:lnTo>
                    <a:pt x="94135" y="188269"/>
                  </a:lnTo>
                  <a:cubicBezTo>
                    <a:pt x="69169" y="188269"/>
                    <a:pt x="45225" y="178351"/>
                    <a:pt x="27571" y="160698"/>
                  </a:cubicBezTo>
                  <a:cubicBezTo>
                    <a:pt x="9918" y="143044"/>
                    <a:pt x="0" y="119101"/>
                    <a:pt x="0" y="94135"/>
                  </a:cubicBezTo>
                  <a:lnTo>
                    <a:pt x="0" y="94135"/>
                  </a:lnTo>
                  <a:cubicBezTo>
                    <a:pt x="0" y="69169"/>
                    <a:pt x="9918" y="45225"/>
                    <a:pt x="27571" y="27571"/>
                  </a:cubicBezTo>
                  <a:cubicBezTo>
                    <a:pt x="45225" y="9918"/>
                    <a:pt x="69169" y="0"/>
                    <a:pt x="9413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0" id="110"/>
            <p:cNvSpPr txBox="true"/>
            <p:nvPr/>
          </p:nvSpPr>
          <p:spPr>
            <a:xfrm>
              <a:off x="0" y="-47625"/>
              <a:ext cx="209951" cy="235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1" id="111"/>
          <p:cNvGrpSpPr/>
          <p:nvPr/>
        </p:nvGrpSpPr>
        <p:grpSpPr>
          <a:xfrm rot="0">
            <a:off x="11048782" y="8677443"/>
            <a:ext cx="797157" cy="714834"/>
            <a:chOff x="0" y="0"/>
            <a:chExt cx="209951" cy="188269"/>
          </a:xfrm>
        </p:grpSpPr>
        <p:sp>
          <p:nvSpPr>
            <p:cNvPr name="Freeform 112" id="112"/>
            <p:cNvSpPr/>
            <p:nvPr/>
          </p:nvSpPr>
          <p:spPr>
            <a:xfrm flipH="false" flipV="false" rot="0">
              <a:off x="0" y="0"/>
              <a:ext cx="209951" cy="188269"/>
            </a:xfrm>
            <a:custGeom>
              <a:avLst/>
              <a:gdLst/>
              <a:ahLst/>
              <a:cxnLst/>
              <a:rect r="r" b="b" t="t" l="l"/>
              <a:pathLst>
                <a:path h="188269" w="209951">
                  <a:moveTo>
                    <a:pt x="94135" y="0"/>
                  </a:moveTo>
                  <a:lnTo>
                    <a:pt x="115816" y="0"/>
                  </a:lnTo>
                  <a:cubicBezTo>
                    <a:pt x="140782" y="0"/>
                    <a:pt x="164726" y="9918"/>
                    <a:pt x="182379" y="27571"/>
                  </a:cubicBezTo>
                  <a:cubicBezTo>
                    <a:pt x="200033" y="45225"/>
                    <a:pt x="209951" y="69169"/>
                    <a:pt x="209951" y="94135"/>
                  </a:cubicBezTo>
                  <a:lnTo>
                    <a:pt x="209951" y="94135"/>
                  </a:lnTo>
                  <a:cubicBezTo>
                    <a:pt x="209951" y="119101"/>
                    <a:pt x="200033" y="143044"/>
                    <a:pt x="182379" y="160698"/>
                  </a:cubicBezTo>
                  <a:cubicBezTo>
                    <a:pt x="164726" y="178351"/>
                    <a:pt x="140782" y="188269"/>
                    <a:pt x="115816" y="188269"/>
                  </a:cubicBezTo>
                  <a:lnTo>
                    <a:pt x="94135" y="188269"/>
                  </a:lnTo>
                  <a:cubicBezTo>
                    <a:pt x="69169" y="188269"/>
                    <a:pt x="45225" y="178351"/>
                    <a:pt x="27571" y="160698"/>
                  </a:cubicBezTo>
                  <a:cubicBezTo>
                    <a:pt x="9918" y="143044"/>
                    <a:pt x="0" y="119101"/>
                    <a:pt x="0" y="94135"/>
                  </a:cubicBezTo>
                  <a:lnTo>
                    <a:pt x="0" y="94135"/>
                  </a:lnTo>
                  <a:cubicBezTo>
                    <a:pt x="0" y="69169"/>
                    <a:pt x="9918" y="45225"/>
                    <a:pt x="27571" y="27571"/>
                  </a:cubicBezTo>
                  <a:cubicBezTo>
                    <a:pt x="45225" y="9918"/>
                    <a:pt x="69169" y="0"/>
                    <a:pt x="9413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3" id="113"/>
            <p:cNvSpPr txBox="true"/>
            <p:nvPr/>
          </p:nvSpPr>
          <p:spPr>
            <a:xfrm>
              <a:off x="0" y="-47625"/>
              <a:ext cx="209951" cy="235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4" id="114"/>
          <p:cNvGrpSpPr/>
          <p:nvPr/>
        </p:nvGrpSpPr>
        <p:grpSpPr>
          <a:xfrm rot="0">
            <a:off x="9576643" y="1362955"/>
            <a:ext cx="2682746" cy="7314488"/>
            <a:chOff x="0" y="0"/>
            <a:chExt cx="3576995" cy="9752650"/>
          </a:xfrm>
        </p:grpSpPr>
        <p:grpSp>
          <p:nvGrpSpPr>
            <p:cNvPr name="Group 115" id="115"/>
            <p:cNvGrpSpPr/>
            <p:nvPr/>
          </p:nvGrpSpPr>
          <p:grpSpPr>
            <a:xfrm rot="695947">
              <a:off x="7595" y="353608"/>
              <a:ext cx="3561805" cy="437318"/>
              <a:chOff x="0" y="0"/>
              <a:chExt cx="5553801" cy="681895"/>
            </a:xfrm>
          </p:grpSpPr>
          <p:sp>
            <p:nvSpPr>
              <p:cNvPr name="Freeform 116" id="116"/>
              <p:cNvSpPr/>
              <p:nvPr/>
            </p:nvSpPr>
            <p:spPr>
              <a:xfrm flipH="false" flipV="false" rot="0">
                <a:off x="0" y="0"/>
                <a:ext cx="5553801" cy="681895"/>
              </a:xfrm>
              <a:custGeom>
                <a:avLst/>
                <a:gdLst/>
                <a:ahLst/>
                <a:cxnLst/>
                <a:rect r="r" b="b" t="t" l="l"/>
                <a:pathLst>
                  <a:path h="681895" w="5553801">
                    <a:moveTo>
                      <a:pt x="5553801" y="340947"/>
                    </a:moveTo>
                    <a:lnTo>
                      <a:pt x="5147401" y="0"/>
                    </a:lnTo>
                    <a:lnTo>
                      <a:pt x="5147401" y="203200"/>
                    </a:lnTo>
                    <a:lnTo>
                      <a:pt x="0" y="203200"/>
                    </a:lnTo>
                    <a:lnTo>
                      <a:pt x="0" y="478695"/>
                    </a:lnTo>
                    <a:lnTo>
                      <a:pt x="5147401" y="478695"/>
                    </a:lnTo>
                    <a:lnTo>
                      <a:pt x="5147401" y="681895"/>
                    </a:lnTo>
                    <a:lnTo>
                      <a:pt x="5553801" y="340947"/>
                    </a:lnTo>
                    <a:close/>
                  </a:path>
                </a:pathLst>
              </a:custGeom>
              <a:solidFill>
                <a:srgbClr val="F3B50A"/>
              </a:solidFill>
            </p:spPr>
          </p:sp>
          <p:sp>
            <p:nvSpPr>
              <p:cNvPr name="TextBox 117" id="117"/>
              <p:cNvSpPr txBox="true"/>
              <p:nvPr/>
            </p:nvSpPr>
            <p:spPr>
              <a:xfrm>
                <a:off x="0" y="155575"/>
                <a:ext cx="5452201" cy="3231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18" id="118"/>
            <p:cNvGrpSpPr/>
            <p:nvPr/>
          </p:nvGrpSpPr>
          <p:grpSpPr>
            <a:xfrm rot="9329869">
              <a:off x="1760460" y="2435672"/>
              <a:ext cx="1813407" cy="408849"/>
              <a:chOff x="0" y="0"/>
              <a:chExt cx="2827584" cy="637505"/>
            </a:xfrm>
          </p:grpSpPr>
          <p:sp>
            <p:nvSpPr>
              <p:cNvPr name="Freeform 119" id="119"/>
              <p:cNvSpPr/>
              <p:nvPr/>
            </p:nvSpPr>
            <p:spPr>
              <a:xfrm flipH="false" flipV="false" rot="0">
                <a:off x="0" y="0"/>
                <a:ext cx="2827584" cy="637505"/>
              </a:xfrm>
              <a:custGeom>
                <a:avLst/>
                <a:gdLst/>
                <a:ahLst/>
                <a:cxnLst/>
                <a:rect r="r" b="b" t="t" l="l"/>
                <a:pathLst>
                  <a:path h="637505" w="2827584">
                    <a:moveTo>
                      <a:pt x="2827584" y="318752"/>
                    </a:moveTo>
                    <a:lnTo>
                      <a:pt x="2421184" y="0"/>
                    </a:lnTo>
                    <a:lnTo>
                      <a:pt x="2421184" y="203200"/>
                    </a:lnTo>
                    <a:lnTo>
                      <a:pt x="0" y="203200"/>
                    </a:lnTo>
                    <a:lnTo>
                      <a:pt x="0" y="434305"/>
                    </a:lnTo>
                    <a:lnTo>
                      <a:pt x="2421184" y="434305"/>
                    </a:lnTo>
                    <a:lnTo>
                      <a:pt x="2421184" y="637505"/>
                    </a:lnTo>
                    <a:lnTo>
                      <a:pt x="2827584" y="318752"/>
                    </a:lnTo>
                    <a:close/>
                  </a:path>
                </a:pathLst>
              </a:custGeom>
              <a:solidFill>
                <a:srgbClr val="F3B50A"/>
              </a:solidFill>
            </p:spPr>
          </p:sp>
          <p:sp>
            <p:nvSpPr>
              <p:cNvPr name="TextBox 120" id="120"/>
              <p:cNvSpPr txBox="true"/>
              <p:nvPr/>
            </p:nvSpPr>
            <p:spPr>
              <a:xfrm>
                <a:off x="0" y="155575"/>
                <a:ext cx="2725984" cy="2787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21" id="121"/>
            <p:cNvGrpSpPr/>
            <p:nvPr/>
          </p:nvGrpSpPr>
          <p:grpSpPr>
            <a:xfrm rot="8531362">
              <a:off x="18289" y="4709800"/>
              <a:ext cx="1651460" cy="408849"/>
              <a:chOff x="0" y="0"/>
              <a:chExt cx="2575066" cy="637505"/>
            </a:xfrm>
          </p:grpSpPr>
          <p:sp>
            <p:nvSpPr>
              <p:cNvPr name="Freeform 122" id="122"/>
              <p:cNvSpPr/>
              <p:nvPr/>
            </p:nvSpPr>
            <p:spPr>
              <a:xfrm flipH="false" flipV="false" rot="0">
                <a:off x="0" y="0"/>
                <a:ext cx="2575066" cy="637505"/>
              </a:xfrm>
              <a:custGeom>
                <a:avLst/>
                <a:gdLst/>
                <a:ahLst/>
                <a:cxnLst/>
                <a:rect r="r" b="b" t="t" l="l"/>
                <a:pathLst>
                  <a:path h="637505" w="2575066">
                    <a:moveTo>
                      <a:pt x="2575066" y="318752"/>
                    </a:moveTo>
                    <a:lnTo>
                      <a:pt x="2168666" y="0"/>
                    </a:lnTo>
                    <a:lnTo>
                      <a:pt x="2168666" y="203200"/>
                    </a:lnTo>
                    <a:lnTo>
                      <a:pt x="0" y="203200"/>
                    </a:lnTo>
                    <a:lnTo>
                      <a:pt x="0" y="434305"/>
                    </a:lnTo>
                    <a:lnTo>
                      <a:pt x="2168666" y="434305"/>
                    </a:lnTo>
                    <a:lnTo>
                      <a:pt x="2168666" y="637505"/>
                    </a:lnTo>
                    <a:lnTo>
                      <a:pt x="2575066" y="318752"/>
                    </a:lnTo>
                    <a:close/>
                  </a:path>
                </a:pathLst>
              </a:custGeom>
              <a:solidFill>
                <a:srgbClr val="F3B50A"/>
              </a:solidFill>
            </p:spPr>
          </p:sp>
          <p:sp>
            <p:nvSpPr>
              <p:cNvPr name="TextBox 123" id="123"/>
              <p:cNvSpPr txBox="true"/>
              <p:nvPr/>
            </p:nvSpPr>
            <p:spPr>
              <a:xfrm>
                <a:off x="0" y="155575"/>
                <a:ext cx="2473466" cy="2787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24" id="124"/>
            <p:cNvGrpSpPr/>
            <p:nvPr/>
          </p:nvGrpSpPr>
          <p:grpSpPr>
            <a:xfrm rot="2593489">
              <a:off x="723707" y="6812275"/>
              <a:ext cx="1264737" cy="408849"/>
              <a:chOff x="0" y="0"/>
              <a:chExt cx="1972062" cy="637505"/>
            </a:xfrm>
          </p:grpSpPr>
          <p:sp>
            <p:nvSpPr>
              <p:cNvPr name="Freeform 125" id="125"/>
              <p:cNvSpPr/>
              <p:nvPr/>
            </p:nvSpPr>
            <p:spPr>
              <a:xfrm flipH="false" flipV="false" rot="0">
                <a:off x="0" y="0"/>
                <a:ext cx="1972062" cy="637505"/>
              </a:xfrm>
              <a:custGeom>
                <a:avLst/>
                <a:gdLst/>
                <a:ahLst/>
                <a:cxnLst/>
                <a:rect r="r" b="b" t="t" l="l"/>
                <a:pathLst>
                  <a:path h="637505" w="1972062">
                    <a:moveTo>
                      <a:pt x="1972062" y="318752"/>
                    </a:moveTo>
                    <a:lnTo>
                      <a:pt x="1565662" y="0"/>
                    </a:lnTo>
                    <a:lnTo>
                      <a:pt x="1565662" y="203200"/>
                    </a:lnTo>
                    <a:lnTo>
                      <a:pt x="0" y="203200"/>
                    </a:lnTo>
                    <a:lnTo>
                      <a:pt x="0" y="434305"/>
                    </a:lnTo>
                    <a:lnTo>
                      <a:pt x="1565662" y="434305"/>
                    </a:lnTo>
                    <a:lnTo>
                      <a:pt x="1565662" y="637505"/>
                    </a:lnTo>
                    <a:lnTo>
                      <a:pt x="1972062" y="318752"/>
                    </a:lnTo>
                    <a:close/>
                  </a:path>
                </a:pathLst>
              </a:custGeom>
              <a:solidFill>
                <a:srgbClr val="F3B50A"/>
              </a:solidFill>
            </p:spPr>
          </p:sp>
          <p:sp>
            <p:nvSpPr>
              <p:cNvPr name="TextBox 126" id="126"/>
              <p:cNvSpPr txBox="true"/>
              <p:nvPr/>
            </p:nvSpPr>
            <p:spPr>
              <a:xfrm>
                <a:off x="0" y="155575"/>
                <a:ext cx="1870462" cy="2787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27" id="127"/>
            <p:cNvGrpSpPr/>
            <p:nvPr/>
          </p:nvGrpSpPr>
          <p:grpSpPr>
            <a:xfrm rot="7969743">
              <a:off x="5389" y="8926263"/>
              <a:ext cx="1317158" cy="408849"/>
              <a:chOff x="0" y="0"/>
              <a:chExt cx="2053799" cy="637505"/>
            </a:xfrm>
          </p:grpSpPr>
          <p:sp>
            <p:nvSpPr>
              <p:cNvPr name="Freeform 128" id="128"/>
              <p:cNvSpPr/>
              <p:nvPr/>
            </p:nvSpPr>
            <p:spPr>
              <a:xfrm flipH="false" flipV="false" rot="0">
                <a:off x="0" y="0"/>
                <a:ext cx="2053799" cy="637505"/>
              </a:xfrm>
              <a:custGeom>
                <a:avLst/>
                <a:gdLst/>
                <a:ahLst/>
                <a:cxnLst/>
                <a:rect r="r" b="b" t="t" l="l"/>
                <a:pathLst>
                  <a:path h="637505" w="2053799">
                    <a:moveTo>
                      <a:pt x="2053799" y="318752"/>
                    </a:moveTo>
                    <a:lnTo>
                      <a:pt x="1647399" y="0"/>
                    </a:lnTo>
                    <a:lnTo>
                      <a:pt x="1647399" y="203200"/>
                    </a:lnTo>
                    <a:lnTo>
                      <a:pt x="0" y="203200"/>
                    </a:lnTo>
                    <a:lnTo>
                      <a:pt x="0" y="434305"/>
                    </a:lnTo>
                    <a:lnTo>
                      <a:pt x="1647399" y="434305"/>
                    </a:lnTo>
                    <a:lnTo>
                      <a:pt x="1647399" y="637505"/>
                    </a:lnTo>
                    <a:lnTo>
                      <a:pt x="2053799" y="318752"/>
                    </a:lnTo>
                    <a:close/>
                  </a:path>
                </a:pathLst>
              </a:custGeom>
              <a:solidFill>
                <a:srgbClr val="F3B50A"/>
              </a:solidFill>
            </p:spPr>
          </p:sp>
          <p:sp>
            <p:nvSpPr>
              <p:cNvPr name="TextBox 129" id="129"/>
              <p:cNvSpPr txBox="true"/>
              <p:nvPr/>
            </p:nvSpPr>
            <p:spPr>
              <a:xfrm>
                <a:off x="0" y="155575"/>
                <a:ext cx="1952199" cy="2787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130" id="130"/>
          <p:cNvGrpSpPr/>
          <p:nvPr/>
        </p:nvGrpSpPr>
        <p:grpSpPr>
          <a:xfrm rot="0">
            <a:off x="5875834" y="1362955"/>
            <a:ext cx="3064342" cy="4346477"/>
            <a:chOff x="0" y="0"/>
            <a:chExt cx="4085790" cy="5795302"/>
          </a:xfrm>
        </p:grpSpPr>
        <p:grpSp>
          <p:nvGrpSpPr>
            <p:cNvPr name="Group 131" id="131"/>
            <p:cNvGrpSpPr/>
            <p:nvPr/>
          </p:nvGrpSpPr>
          <p:grpSpPr>
            <a:xfrm rot="9691987">
              <a:off x="-34874" y="602320"/>
              <a:ext cx="3869511" cy="408849"/>
              <a:chOff x="0" y="0"/>
              <a:chExt cx="6033596" cy="637505"/>
            </a:xfrm>
          </p:grpSpPr>
          <p:sp>
            <p:nvSpPr>
              <p:cNvPr name="Freeform 132" id="132"/>
              <p:cNvSpPr/>
              <p:nvPr/>
            </p:nvSpPr>
            <p:spPr>
              <a:xfrm flipH="false" flipV="false" rot="0">
                <a:off x="0" y="0"/>
                <a:ext cx="6033596" cy="637505"/>
              </a:xfrm>
              <a:custGeom>
                <a:avLst/>
                <a:gdLst/>
                <a:ahLst/>
                <a:cxnLst/>
                <a:rect r="r" b="b" t="t" l="l"/>
                <a:pathLst>
                  <a:path h="637505" w="6033596">
                    <a:moveTo>
                      <a:pt x="6033596" y="318752"/>
                    </a:moveTo>
                    <a:lnTo>
                      <a:pt x="5627196" y="0"/>
                    </a:lnTo>
                    <a:lnTo>
                      <a:pt x="5627196" y="203200"/>
                    </a:lnTo>
                    <a:lnTo>
                      <a:pt x="0" y="203200"/>
                    </a:lnTo>
                    <a:lnTo>
                      <a:pt x="0" y="434305"/>
                    </a:lnTo>
                    <a:lnTo>
                      <a:pt x="5627196" y="434305"/>
                    </a:lnTo>
                    <a:lnTo>
                      <a:pt x="5627196" y="637505"/>
                    </a:lnTo>
                    <a:lnTo>
                      <a:pt x="6033596" y="318752"/>
                    </a:ln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133" id="133"/>
              <p:cNvSpPr txBox="true"/>
              <p:nvPr/>
            </p:nvSpPr>
            <p:spPr>
              <a:xfrm>
                <a:off x="0" y="155575"/>
                <a:ext cx="5931996" cy="2787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34" id="134"/>
            <p:cNvGrpSpPr/>
            <p:nvPr/>
          </p:nvGrpSpPr>
          <p:grpSpPr>
            <a:xfrm rot="1096362">
              <a:off x="311944" y="2895247"/>
              <a:ext cx="2593676" cy="408849"/>
              <a:chOff x="0" y="0"/>
              <a:chExt cx="4044230" cy="637505"/>
            </a:xfrm>
          </p:grpSpPr>
          <p:sp>
            <p:nvSpPr>
              <p:cNvPr name="Freeform 135" id="135"/>
              <p:cNvSpPr/>
              <p:nvPr/>
            </p:nvSpPr>
            <p:spPr>
              <a:xfrm flipH="false" flipV="false" rot="0">
                <a:off x="0" y="0"/>
                <a:ext cx="4044230" cy="637505"/>
              </a:xfrm>
              <a:custGeom>
                <a:avLst/>
                <a:gdLst/>
                <a:ahLst/>
                <a:cxnLst/>
                <a:rect r="r" b="b" t="t" l="l"/>
                <a:pathLst>
                  <a:path h="637505" w="4044230">
                    <a:moveTo>
                      <a:pt x="4044230" y="318752"/>
                    </a:moveTo>
                    <a:lnTo>
                      <a:pt x="3637830" y="0"/>
                    </a:lnTo>
                    <a:lnTo>
                      <a:pt x="3637830" y="203200"/>
                    </a:lnTo>
                    <a:lnTo>
                      <a:pt x="0" y="203200"/>
                    </a:lnTo>
                    <a:lnTo>
                      <a:pt x="0" y="434305"/>
                    </a:lnTo>
                    <a:lnTo>
                      <a:pt x="3637830" y="434305"/>
                    </a:lnTo>
                    <a:lnTo>
                      <a:pt x="3637830" y="637505"/>
                    </a:lnTo>
                    <a:lnTo>
                      <a:pt x="4044230" y="318752"/>
                    </a:ln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136" id="136"/>
              <p:cNvSpPr txBox="true"/>
              <p:nvPr/>
            </p:nvSpPr>
            <p:spPr>
              <a:xfrm>
                <a:off x="0" y="155575"/>
                <a:ext cx="3942630" cy="2787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37" id="137"/>
            <p:cNvGrpSpPr/>
            <p:nvPr/>
          </p:nvGrpSpPr>
          <p:grpSpPr>
            <a:xfrm rot="3017925">
              <a:off x="2939539" y="4995988"/>
              <a:ext cx="1206954" cy="408849"/>
              <a:chOff x="0" y="0"/>
              <a:chExt cx="1881963" cy="637505"/>
            </a:xfrm>
          </p:grpSpPr>
          <p:sp>
            <p:nvSpPr>
              <p:cNvPr name="Freeform 138" id="138"/>
              <p:cNvSpPr/>
              <p:nvPr/>
            </p:nvSpPr>
            <p:spPr>
              <a:xfrm flipH="false" flipV="false" rot="0">
                <a:off x="0" y="0"/>
                <a:ext cx="1881963" cy="637505"/>
              </a:xfrm>
              <a:custGeom>
                <a:avLst/>
                <a:gdLst/>
                <a:ahLst/>
                <a:cxnLst/>
                <a:rect r="r" b="b" t="t" l="l"/>
                <a:pathLst>
                  <a:path h="637505" w="1881963">
                    <a:moveTo>
                      <a:pt x="1881963" y="318752"/>
                    </a:moveTo>
                    <a:lnTo>
                      <a:pt x="1475563" y="0"/>
                    </a:lnTo>
                    <a:lnTo>
                      <a:pt x="1475563" y="203200"/>
                    </a:lnTo>
                    <a:lnTo>
                      <a:pt x="0" y="203200"/>
                    </a:lnTo>
                    <a:lnTo>
                      <a:pt x="0" y="434305"/>
                    </a:lnTo>
                    <a:lnTo>
                      <a:pt x="1475563" y="434305"/>
                    </a:lnTo>
                    <a:lnTo>
                      <a:pt x="1475563" y="637505"/>
                    </a:lnTo>
                    <a:lnTo>
                      <a:pt x="1881963" y="318752"/>
                    </a:ln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139" id="139"/>
              <p:cNvSpPr txBox="true"/>
              <p:nvPr/>
            </p:nvSpPr>
            <p:spPr>
              <a:xfrm>
                <a:off x="0" y="155575"/>
                <a:ext cx="1780363" cy="2787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140" id="140"/>
          <p:cNvSpPr/>
          <p:nvPr/>
        </p:nvSpPr>
        <p:spPr>
          <a:xfrm flipH="false" flipV="false" rot="0">
            <a:off x="3262804" y="8102020"/>
            <a:ext cx="1369295" cy="1180083"/>
          </a:xfrm>
          <a:custGeom>
            <a:avLst/>
            <a:gdLst/>
            <a:ahLst/>
            <a:cxnLst/>
            <a:rect r="r" b="b" t="t" l="l"/>
            <a:pathLst>
              <a:path h="1180083" w="1369295">
                <a:moveTo>
                  <a:pt x="0" y="0"/>
                </a:moveTo>
                <a:lnTo>
                  <a:pt x="1369295" y="0"/>
                </a:lnTo>
                <a:lnTo>
                  <a:pt x="1369295" y="1180084"/>
                </a:lnTo>
                <a:lnTo>
                  <a:pt x="0" y="1180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1" id="14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21</a:t>
            </a:r>
          </a:p>
        </p:txBody>
      </p:sp>
      <p:grpSp>
        <p:nvGrpSpPr>
          <p:cNvPr name="Group 142" id="142"/>
          <p:cNvGrpSpPr/>
          <p:nvPr/>
        </p:nvGrpSpPr>
        <p:grpSpPr>
          <a:xfrm rot="0">
            <a:off x="670143" y="7954113"/>
            <a:ext cx="2316361" cy="1455000"/>
            <a:chOff x="0" y="0"/>
            <a:chExt cx="3088481" cy="1939999"/>
          </a:xfrm>
        </p:grpSpPr>
        <p:sp>
          <p:nvSpPr>
            <p:cNvPr name="TextBox 143" id="143"/>
            <p:cNvSpPr txBox="true"/>
            <p:nvPr/>
          </p:nvSpPr>
          <p:spPr>
            <a:xfrm rot="0">
              <a:off x="0" y="-114300"/>
              <a:ext cx="3088481" cy="91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3B50A"/>
                  </a:solidFill>
                  <a:latin typeface="Poppins"/>
                  <a:ea typeface="Poppins"/>
                  <a:cs typeface="Poppins"/>
                  <a:sym typeface="Poppins"/>
                </a:rPr>
                <a:t>Vàng = 6</a:t>
              </a:r>
            </a:p>
          </p:txBody>
        </p:sp>
        <p:sp>
          <p:nvSpPr>
            <p:cNvPr name="TextBox 144" id="144"/>
            <p:cNvSpPr txBox="true"/>
            <p:nvPr/>
          </p:nvSpPr>
          <p:spPr>
            <a:xfrm rot="0">
              <a:off x="47050" y="1021364"/>
              <a:ext cx="3022798" cy="91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BF63"/>
                  </a:solidFill>
                  <a:latin typeface="Poppins"/>
                  <a:ea typeface="Poppins"/>
                  <a:cs typeface="Poppins"/>
                  <a:sym typeface="Poppins"/>
                </a:rPr>
                <a:t>Xanh = 4</a:t>
              </a:r>
            </a:p>
          </p:txBody>
        </p:sp>
      </p:grpSp>
      <p:pic>
        <p:nvPicPr>
          <p:cNvPr name="Picture 145" id="14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30422" y="8145753"/>
            <a:ext cx="3071138" cy="1015957"/>
          </a:xfrm>
          <a:prstGeom prst="rect">
            <a:avLst/>
          </a:prstGeom>
        </p:spPr>
      </p:pic>
      <p:sp>
        <p:nvSpPr>
          <p:cNvPr name="TextBox 146" id="146"/>
          <p:cNvSpPr txBox="true"/>
          <p:nvPr/>
        </p:nvSpPr>
        <p:spPr>
          <a:xfrm rot="0">
            <a:off x="841417" y="928553"/>
            <a:ext cx="2017633" cy="100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DA0307"/>
                </a:solidFill>
                <a:latin typeface="Pacifico"/>
                <a:ea typeface="Pacifico"/>
                <a:cs typeface="Pacifico"/>
                <a:sym typeface="Pacifico"/>
              </a:rPr>
              <a:t>Ví dụ: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3257058" y="2323417"/>
            <a:ext cx="11773885" cy="6666962"/>
          </a:xfrm>
          <a:custGeom>
            <a:avLst/>
            <a:gdLst/>
            <a:ahLst/>
            <a:cxnLst/>
            <a:rect r="r" b="b" t="t" l="l"/>
            <a:pathLst>
              <a:path h="6666962" w="11773885">
                <a:moveTo>
                  <a:pt x="0" y="0"/>
                </a:moveTo>
                <a:lnTo>
                  <a:pt x="11773884" y="0"/>
                </a:lnTo>
                <a:lnTo>
                  <a:pt x="11773884" y="6666963"/>
                </a:lnTo>
                <a:lnTo>
                  <a:pt x="0" y="6666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7813" y="1286401"/>
            <a:ext cx="7064276" cy="800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DA0307"/>
                </a:solidFill>
                <a:latin typeface="Poppins Bold"/>
                <a:ea typeface="Poppins Bold"/>
                <a:cs typeface="Poppins Bold"/>
                <a:sym typeface="Poppins Bold"/>
              </a:rPr>
              <a:t>Cấu trúc của cây đỏ đen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6410"/>
            <a:ext cx="18288000" cy="10323410"/>
            <a:chOff x="0" y="0"/>
            <a:chExt cx="4816593" cy="27189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18923"/>
            </a:xfrm>
            <a:custGeom>
              <a:avLst/>
              <a:gdLst/>
              <a:ahLst/>
              <a:cxnLst/>
              <a:rect r="r" b="b" t="t" l="l"/>
              <a:pathLst>
                <a:path h="271892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8923"/>
                  </a:lnTo>
                  <a:lnTo>
                    <a:pt x="0" y="2718923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57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100253" y="409265"/>
            <a:ext cx="8991311" cy="2406641"/>
          </a:xfrm>
          <a:custGeom>
            <a:avLst/>
            <a:gdLst/>
            <a:ahLst/>
            <a:cxnLst/>
            <a:rect r="r" b="b" t="t" l="l"/>
            <a:pathLst>
              <a:path h="2406641" w="8991311">
                <a:moveTo>
                  <a:pt x="0" y="0"/>
                </a:moveTo>
                <a:lnTo>
                  <a:pt x="8991311" y="0"/>
                </a:lnTo>
                <a:lnTo>
                  <a:pt x="8991311" y="2406641"/>
                </a:lnTo>
                <a:lnTo>
                  <a:pt x="0" y="2406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44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00253" y="3643324"/>
            <a:ext cx="8991311" cy="2401502"/>
          </a:xfrm>
          <a:custGeom>
            <a:avLst/>
            <a:gdLst/>
            <a:ahLst/>
            <a:cxnLst/>
            <a:rect r="r" b="b" t="t" l="l"/>
            <a:pathLst>
              <a:path h="2401502" w="8991311">
                <a:moveTo>
                  <a:pt x="0" y="0"/>
                </a:moveTo>
                <a:lnTo>
                  <a:pt x="8991311" y="0"/>
                </a:lnTo>
                <a:lnTo>
                  <a:pt x="8991311" y="2401502"/>
                </a:lnTo>
                <a:lnTo>
                  <a:pt x="0" y="2401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9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32517" y="6831153"/>
            <a:ext cx="9159047" cy="2427147"/>
          </a:xfrm>
          <a:custGeom>
            <a:avLst/>
            <a:gdLst/>
            <a:ahLst/>
            <a:cxnLst/>
            <a:rect r="r" b="b" t="t" l="l"/>
            <a:pathLst>
              <a:path h="2427147" w="9159047">
                <a:moveTo>
                  <a:pt x="0" y="0"/>
                </a:moveTo>
                <a:lnTo>
                  <a:pt x="9159047" y="0"/>
                </a:lnTo>
                <a:lnTo>
                  <a:pt x="9159047" y="2427147"/>
                </a:lnTo>
                <a:lnTo>
                  <a:pt x="0" y="2427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6295" y="2974927"/>
            <a:ext cx="5695158" cy="354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82"/>
              </a:lnSpc>
              <a:spcBef>
                <a:spcPct val="0"/>
              </a:spcBef>
            </a:pPr>
            <a:r>
              <a:rPr lang="en-US" b="true" sz="6772">
                <a:solidFill>
                  <a:srgbClr val="DA0307"/>
                </a:solidFill>
                <a:latin typeface="Poppins Bold"/>
                <a:ea typeface="Poppins Bold"/>
                <a:cs typeface="Poppins Bold"/>
                <a:sym typeface="Poppins Bold"/>
              </a:rPr>
              <a:t>Các thao tác với cây đỏ </a:t>
            </a:r>
          </a:p>
          <a:p>
            <a:pPr algn="ctr">
              <a:lnSpc>
                <a:spcPts val="8922"/>
              </a:lnSpc>
              <a:spcBef>
                <a:spcPct val="0"/>
              </a:spcBef>
            </a:pPr>
            <a:r>
              <a:rPr lang="en-US" b="true" sz="6372">
                <a:solidFill>
                  <a:srgbClr val="DA0307"/>
                </a:solidFill>
                <a:latin typeface="Poppins Bold"/>
                <a:ea typeface="Poppins Bold"/>
                <a:cs typeface="Poppins Bold"/>
                <a:sym typeface="Poppins Bold"/>
              </a:rPr>
              <a:t>đen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6486421" y="1028700"/>
            <a:ext cx="5315159" cy="1103132"/>
            <a:chOff x="0" y="0"/>
            <a:chExt cx="7086878" cy="14708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78214" y="386080"/>
              <a:ext cx="5608664" cy="1084763"/>
            </a:xfrm>
            <a:custGeom>
              <a:avLst/>
              <a:gdLst/>
              <a:ahLst/>
              <a:cxnLst/>
              <a:rect r="r" b="b" t="t" l="l"/>
              <a:pathLst>
                <a:path h="1084763" w="5608664">
                  <a:moveTo>
                    <a:pt x="0" y="0"/>
                  </a:moveTo>
                  <a:lnTo>
                    <a:pt x="5608664" y="0"/>
                  </a:lnTo>
                  <a:lnTo>
                    <a:pt x="5608664" y="1084763"/>
                  </a:lnTo>
                  <a:lnTo>
                    <a:pt x="0" y="1084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-133350"/>
              <a:ext cx="6652141" cy="1141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77"/>
                </a:lnSpc>
              </a:pPr>
              <a:r>
                <a:rPr lang="en-US" b="true" sz="4983">
                  <a:solidFill>
                    <a:srgbClr val="DA030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Phép tìm kiếm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026951" y="2072933"/>
            <a:ext cx="735702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 Tươ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ng tự như cây nhị phân tìm kiếm.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153881" y="3016377"/>
            <a:ext cx="5893143" cy="3258848"/>
            <a:chOff x="0" y="0"/>
            <a:chExt cx="7857524" cy="434513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76200"/>
              <a:ext cx="7857524" cy="1371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-  So sánh khóa tạ</a:t>
              </a: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 node hiện tại: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74065" y="1576530"/>
              <a:ext cx="7783460" cy="2768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647694" indent="-323847" lvl="1">
                <a:lnSpc>
                  <a:spcPts val="41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Nếu nhỏ hơn → đi trái.</a:t>
              </a:r>
            </a:p>
            <a:p>
              <a:pPr algn="ctr" marL="647694" indent="-323847" lvl="1">
                <a:lnSpc>
                  <a:spcPts val="41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Nếu lớn hơn → đi phải.</a:t>
              </a:r>
            </a:p>
            <a:p>
              <a:pPr algn="ctr" marL="647694" indent="-323847" lvl="1">
                <a:lnSpc>
                  <a:spcPts val="41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Nếu bằng → trả về node đó.</a:t>
              </a:r>
            </a:p>
            <a:p>
              <a:pPr algn="ctr">
                <a:lnSpc>
                  <a:spcPts val="4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026951" y="6275226"/>
            <a:ext cx="5609052" cy="2983074"/>
            <a:chOff x="0" y="0"/>
            <a:chExt cx="7478736" cy="397743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46102" y="-76200"/>
              <a:ext cx="7317249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-  Một cây đỏ đen có n node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11314" y="876301"/>
              <a:ext cx="6072574" cy="1371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Có: height &lt;=  2log(n+1)</a:t>
              </a:r>
            </a:p>
            <a:p>
              <a:pPr algn="just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height: chiều cao cây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6102" y="2351830"/>
              <a:ext cx="7386531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-  Tính chất: height &lt;= 2bh(x)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304331"/>
              <a:ext cx="7478736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-  Thời gian tìm kiếm: Olog(n)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24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525299" y="3345136"/>
            <a:ext cx="8255726" cy="5913164"/>
          </a:xfrm>
          <a:custGeom>
            <a:avLst/>
            <a:gdLst/>
            <a:ahLst/>
            <a:cxnLst/>
            <a:rect r="r" b="b" t="t" l="l"/>
            <a:pathLst>
              <a:path h="5913164" w="8255726">
                <a:moveTo>
                  <a:pt x="0" y="0"/>
                </a:moveTo>
                <a:lnTo>
                  <a:pt x="8255726" y="0"/>
                </a:lnTo>
                <a:lnTo>
                  <a:pt x="8255726" y="5913164"/>
                </a:lnTo>
                <a:lnTo>
                  <a:pt x="0" y="5913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25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119981" y="943663"/>
            <a:ext cx="4048038" cy="1162338"/>
            <a:chOff x="0" y="0"/>
            <a:chExt cx="5397384" cy="154978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chèn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2467952"/>
            <a:ext cx="11460028" cy="12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Việc thực hiện chèn một node N vào cây đỏ đen được thực hiện theo các bước sau đây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0631" y="4070938"/>
            <a:ext cx="8501807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 Gán màu của node cần chèn là màu đỏ.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0631" y="4864727"/>
            <a:ext cx="10783489" cy="112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 Ta thực hiện chèn một node vào cây đỏ đen giống như thao tác chèn trong cây nhị phân tìm kiếm.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5783" y="6221722"/>
            <a:ext cx="11652945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3. Điều chỉnh lại nếu vi phạm các qui định của cây đỏ đen.</a:t>
            </a:r>
          </a:p>
        </p:txBody>
      </p:sp>
    </p:spTree>
  </p:cSld>
  <p:clrMapOvr>
    <a:masterClrMapping/>
  </p:clrMapOvr>
  <p:transition spd="slow">
    <p:wipe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3977" y="2652949"/>
            <a:ext cx="4940052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Một số qui ước gọi tên: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745150"/>
            <a:ext cx="10665976" cy="3938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Gọi </a:t>
            </a:r>
            <a:r>
              <a:rPr lang="en-US" sz="31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N 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là node vừa được thêm vào cây</a:t>
            </a:r>
          </a:p>
          <a:p>
            <a:pPr algn="just">
              <a:lnSpc>
                <a:spcPts val="4479"/>
              </a:lnSpc>
            </a:pPr>
          </a:p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Gọi </a:t>
            </a:r>
            <a:r>
              <a:rPr lang="en-US" sz="31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là node cha của N</a:t>
            </a:r>
          </a:p>
          <a:p>
            <a:pPr algn="just">
              <a:lnSpc>
                <a:spcPts val="4479"/>
              </a:lnSpc>
            </a:pPr>
          </a:p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Gọi </a:t>
            </a:r>
            <a:r>
              <a:rPr lang="en-US" sz="31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U 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là node chú bác của N (node cùng cha với P)</a:t>
            </a:r>
          </a:p>
          <a:p>
            <a:pPr algn="just">
              <a:lnSpc>
                <a:spcPts val="4479"/>
              </a:lnSpc>
            </a:pPr>
          </a:p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Gọi </a:t>
            </a:r>
            <a:r>
              <a:rPr lang="en-US" sz="31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G 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là node cha của nút P (node ông của N)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119981" y="943663"/>
            <a:ext cx="4048038" cy="1162338"/>
            <a:chOff x="0" y="0"/>
            <a:chExt cx="5397384" cy="154978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chèn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892255" y="3822963"/>
            <a:ext cx="8815117" cy="2731983"/>
            <a:chOff x="0" y="0"/>
            <a:chExt cx="11753489" cy="364264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4305945" y="2174543"/>
              <a:ext cx="1468100" cy="1468100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F1211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739"/>
                  </a:lnSpc>
                </a:pPr>
                <a:r>
                  <a:rPr lang="en-US" b="true" sz="40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5774045" y="882897"/>
              <a:ext cx="1172051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Root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flipH="true">
              <a:off x="5350208" y="1555998"/>
              <a:ext cx="423837" cy="68712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-95250"/>
              <a:ext cx="11753489" cy="7141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DA0307"/>
                  </a:solidFill>
                  <a:latin typeface="Poppins"/>
                  <a:ea typeface="Poppins"/>
                  <a:cs typeface="Poppins"/>
                  <a:sym typeface="Poppins"/>
                </a:rPr>
                <a:t>TH1</a:t>
              </a:r>
              <a:r>
                <a:rPr lang="en-US" sz="30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: N được chèn vào vị trí node gốc của cây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6871" y="2521345"/>
            <a:ext cx="12881521" cy="59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Có 4 trường hợp có thể xảy ra khi chèn 1 node vào cây đỏ đen: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809802" y="3822963"/>
            <a:ext cx="4033382" cy="3240301"/>
            <a:chOff x="0" y="0"/>
            <a:chExt cx="5377843" cy="43204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279696" y="596173"/>
              <a:ext cx="4098147" cy="3724228"/>
            </a:xfrm>
            <a:custGeom>
              <a:avLst/>
              <a:gdLst/>
              <a:ahLst/>
              <a:cxnLst/>
              <a:rect r="r" b="b" t="t" l="l"/>
              <a:pathLst>
                <a:path h="3724228" w="4098147">
                  <a:moveTo>
                    <a:pt x="0" y="0"/>
                  </a:moveTo>
                  <a:lnTo>
                    <a:pt x="4098147" y="0"/>
                  </a:lnTo>
                  <a:lnTo>
                    <a:pt x="4098147" y="3724228"/>
                  </a:lnTo>
                  <a:lnTo>
                    <a:pt x="0" y="3724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-95250"/>
              <a:ext cx="5098939" cy="7141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DA0307"/>
                  </a:solidFill>
                  <a:latin typeface="Poppins"/>
                  <a:ea typeface="Poppins"/>
                  <a:cs typeface="Poppins"/>
                  <a:sym typeface="Poppins"/>
                </a:rPr>
                <a:t>TH2</a:t>
              </a:r>
              <a:r>
                <a:rPr lang="en-US" sz="30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: P là node đen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77682" y="7063264"/>
            <a:ext cx="4377438" cy="3290045"/>
            <a:chOff x="0" y="0"/>
            <a:chExt cx="5836584" cy="438672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404768" y="309457"/>
              <a:ext cx="4431815" cy="4077270"/>
            </a:xfrm>
            <a:custGeom>
              <a:avLst/>
              <a:gdLst/>
              <a:ahLst/>
              <a:cxnLst/>
              <a:rect r="r" b="b" t="t" l="l"/>
              <a:pathLst>
                <a:path h="4077270" w="4431815">
                  <a:moveTo>
                    <a:pt x="0" y="0"/>
                  </a:moveTo>
                  <a:lnTo>
                    <a:pt x="4431816" y="0"/>
                  </a:lnTo>
                  <a:lnTo>
                    <a:pt x="4431816" y="4077270"/>
                  </a:lnTo>
                  <a:lnTo>
                    <a:pt x="0" y="4077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-95250"/>
              <a:ext cx="5762841" cy="7141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DA0307"/>
                  </a:solidFill>
                  <a:latin typeface="Poppins"/>
                  <a:ea typeface="Poppins"/>
                  <a:cs typeface="Poppins"/>
                  <a:sym typeface="Poppins"/>
                </a:rPr>
                <a:t>TH3</a:t>
              </a:r>
              <a:r>
                <a:rPr lang="en-US" sz="30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: Cả P và U đều đỏ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612914" y="7063264"/>
            <a:ext cx="6398121" cy="3290045"/>
            <a:chOff x="0" y="0"/>
            <a:chExt cx="8530828" cy="438672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070708" y="707327"/>
              <a:ext cx="4033189" cy="3679400"/>
            </a:xfrm>
            <a:custGeom>
              <a:avLst/>
              <a:gdLst/>
              <a:ahLst/>
              <a:cxnLst/>
              <a:rect r="r" b="b" t="t" l="l"/>
              <a:pathLst>
                <a:path h="3679400" w="4033189">
                  <a:moveTo>
                    <a:pt x="0" y="0"/>
                  </a:moveTo>
                  <a:lnTo>
                    <a:pt x="4033189" y="0"/>
                  </a:lnTo>
                  <a:lnTo>
                    <a:pt x="4033189" y="3679400"/>
                  </a:lnTo>
                  <a:lnTo>
                    <a:pt x="0" y="3679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-95250"/>
              <a:ext cx="8530828" cy="7141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DA0307"/>
                  </a:solidFill>
                  <a:latin typeface="Poppins"/>
                  <a:ea typeface="Poppins"/>
                  <a:cs typeface="Poppins"/>
                  <a:sym typeface="Poppins"/>
                </a:rPr>
                <a:t>TH4</a:t>
              </a:r>
              <a:r>
                <a:rPr lang="en-US" sz="30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: P là node đỏ, U là node đen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119981" y="943663"/>
            <a:ext cx="4048038" cy="1162338"/>
            <a:chOff x="0" y="0"/>
            <a:chExt cx="5397384" cy="154978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chèn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cover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2595023" y="4139941"/>
            <a:ext cx="1700581" cy="1621022"/>
            <a:chOff x="0" y="0"/>
            <a:chExt cx="2267442" cy="216136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1058828"/>
              <a:ext cx="1102534" cy="110253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102534" y="-76200"/>
              <a:ext cx="1164907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DA0307"/>
                  </a:solidFill>
                  <a:latin typeface="Poppins"/>
                  <a:ea typeface="Poppins"/>
                  <a:cs typeface="Poppins"/>
                  <a:sym typeface="Poppins"/>
                </a:rPr>
                <a:t>Root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flipH="true">
              <a:off x="893581" y="596901"/>
              <a:ext cx="292742" cy="608154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264139" y="4950452"/>
            <a:ext cx="1388350" cy="716149"/>
            <a:chOff x="0" y="0"/>
            <a:chExt cx="1275722" cy="65805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5722" cy="658052"/>
            </a:xfrm>
            <a:custGeom>
              <a:avLst/>
              <a:gdLst/>
              <a:ahLst/>
              <a:cxnLst/>
              <a:rect r="r" b="b" t="t" l="l"/>
              <a:pathLst>
                <a:path h="658052" w="1275722">
                  <a:moveTo>
                    <a:pt x="1275722" y="329026"/>
                  </a:moveTo>
                  <a:lnTo>
                    <a:pt x="869322" y="0"/>
                  </a:lnTo>
                  <a:lnTo>
                    <a:pt x="869322" y="203200"/>
                  </a:lnTo>
                  <a:lnTo>
                    <a:pt x="0" y="203200"/>
                  </a:lnTo>
                  <a:lnTo>
                    <a:pt x="0" y="454852"/>
                  </a:lnTo>
                  <a:lnTo>
                    <a:pt x="869322" y="454852"/>
                  </a:lnTo>
                  <a:lnTo>
                    <a:pt x="869322" y="658052"/>
                  </a:lnTo>
                  <a:lnTo>
                    <a:pt x="1275722" y="329026"/>
                  </a:lnTo>
                  <a:close/>
                </a:path>
              </a:pathLst>
            </a:custGeom>
            <a:solidFill>
              <a:srgbClr val="8B3D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55575"/>
              <a:ext cx="1174122" cy="299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1436" y="2434217"/>
            <a:ext cx="11593756" cy="734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TH1</a:t>
            </a:r>
            <a:r>
              <a:rPr lang="en-US" sz="4099">
                <a:solidFill>
                  <a:srgbClr val="2BCCCA"/>
                </a:solidFill>
                <a:latin typeface="Poppins"/>
                <a:ea typeface="Poppins"/>
                <a:cs typeface="Poppins"/>
                <a:sym typeface="Poppins"/>
              </a:rPr>
              <a:t>: N được chèn vào vị trí node gốc của cây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6612" y="6274633"/>
            <a:ext cx="8510426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 phạm yêu cầu: node gốc phải là node đen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96431" y="7322384"/>
            <a:ext cx="7056059" cy="476116"/>
            <a:chOff x="0" y="0"/>
            <a:chExt cx="9408079" cy="634821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998146" cy="634821"/>
              <a:chOff x="0" y="0"/>
              <a:chExt cx="1003996" cy="638541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003996" cy="638541"/>
              </a:xfrm>
              <a:custGeom>
                <a:avLst/>
                <a:gdLst/>
                <a:ahLst/>
                <a:cxnLst/>
                <a:rect r="r" b="b" t="t" l="l"/>
                <a:pathLst>
                  <a:path h="638541" w="1003996">
                    <a:moveTo>
                      <a:pt x="1003996" y="319270"/>
                    </a:moveTo>
                    <a:lnTo>
                      <a:pt x="597596" y="0"/>
                    </a:lnTo>
                    <a:lnTo>
                      <a:pt x="597596" y="203200"/>
                    </a:lnTo>
                    <a:lnTo>
                      <a:pt x="0" y="203200"/>
                    </a:lnTo>
                    <a:lnTo>
                      <a:pt x="0" y="435341"/>
                    </a:lnTo>
                    <a:lnTo>
                      <a:pt x="597596" y="435341"/>
                    </a:lnTo>
                    <a:lnTo>
                      <a:pt x="597596" y="638541"/>
                    </a:lnTo>
                    <a:lnTo>
                      <a:pt x="1003996" y="31927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155575"/>
                <a:ext cx="902396" cy="2797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077295" y="-38280"/>
              <a:ext cx="8330784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màu node N thành màu đen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50268" y="4332989"/>
            <a:ext cx="1789072" cy="1621022"/>
            <a:chOff x="0" y="0"/>
            <a:chExt cx="2385429" cy="2161362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1058828"/>
              <a:ext cx="1159905" cy="1102534"/>
              <a:chOff x="0" y="0"/>
              <a:chExt cx="855095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55095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55095">
                    <a:moveTo>
                      <a:pt x="427547" y="0"/>
                    </a:moveTo>
                    <a:cubicBezTo>
                      <a:pt x="191419" y="0"/>
                      <a:pt x="0" y="181951"/>
                      <a:pt x="0" y="406400"/>
                    </a:cubicBezTo>
                    <a:cubicBezTo>
                      <a:pt x="0" y="630849"/>
                      <a:pt x="191419" y="812800"/>
                      <a:pt x="427547" y="812800"/>
                    </a:cubicBezTo>
                    <a:cubicBezTo>
                      <a:pt x="663675" y="812800"/>
                      <a:pt x="855095" y="630849"/>
                      <a:pt x="855095" y="406400"/>
                    </a:cubicBezTo>
                    <a:cubicBezTo>
                      <a:pt x="855095" y="181951"/>
                      <a:pt x="663675" y="0"/>
                      <a:pt x="42754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80165" y="28575"/>
                <a:ext cx="694764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159905" y="-76200"/>
              <a:ext cx="1225524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DA0307"/>
                  </a:solidFill>
                  <a:latin typeface="Poppins"/>
                  <a:ea typeface="Poppins"/>
                  <a:cs typeface="Poppins"/>
                  <a:sym typeface="Poppins"/>
                </a:rPr>
                <a:t>Root</a:t>
              </a:r>
            </a:p>
          </p:txBody>
        </p:sp>
        <p:sp>
          <p:nvSpPr>
            <p:cNvPr name="AutoShape 29" id="29"/>
            <p:cNvSpPr/>
            <p:nvPr/>
          </p:nvSpPr>
          <p:spPr>
            <a:xfrm flipH="true">
              <a:off x="954296" y="596901"/>
              <a:ext cx="293757" cy="59213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7119981" y="943663"/>
            <a:ext cx="4048038" cy="1162338"/>
            <a:chOff x="0" y="0"/>
            <a:chExt cx="5397384" cy="1549785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chèn</a:t>
              </a:r>
            </a:p>
          </p:txBody>
        </p:sp>
        <p:sp>
          <p:nvSpPr>
            <p:cNvPr name="Freeform 32" id="32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wipe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9268" y="2237577"/>
            <a:ext cx="4853940" cy="75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TH2</a:t>
            </a:r>
            <a:r>
              <a:rPr lang="en-US" sz="4199">
                <a:solidFill>
                  <a:srgbClr val="2BCCCA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-US" sz="4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4199">
                <a:solidFill>
                  <a:srgbClr val="2BCCCA"/>
                </a:solidFill>
                <a:latin typeface="Poppins"/>
                <a:ea typeface="Poppins"/>
                <a:cs typeface="Poppins"/>
                <a:sym typeface="Poppins"/>
              </a:rPr>
              <a:t>P là node đen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69268" y="3432465"/>
            <a:ext cx="4012961" cy="4291516"/>
            <a:chOff x="0" y="0"/>
            <a:chExt cx="5350614" cy="572202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692700" y="2025367"/>
              <a:ext cx="1102121" cy="1102121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781" lIns="50781" bIns="50781" rIns="50781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4619900"/>
              <a:ext cx="1102121" cy="110212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781" lIns="50781" bIns="50781" rIns="50781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sp>
          <p:nvSpPr>
            <p:cNvPr name="AutoShape 16" id="16"/>
            <p:cNvSpPr/>
            <p:nvPr/>
          </p:nvSpPr>
          <p:spPr>
            <a:xfrm flipH="true">
              <a:off x="551061" y="3127489"/>
              <a:ext cx="1692700" cy="149241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2243761" y="3127489"/>
              <a:ext cx="1290900" cy="174513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 flipH="true">
              <a:off x="2243761" y="14560"/>
              <a:ext cx="1290900" cy="201080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3534661" y="14560"/>
              <a:ext cx="1406780" cy="201080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3125489" y="4796422"/>
              <a:ext cx="818345" cy="672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8"/>
                </a:lnSpc>
                <a:spcBef>
                  <a:spcPct val="0"/>
                </a:spcBef>
              </a:pPr>
              <a:r>
                <a:rPr lang="en-US" sz="2998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532269" y="1949167"/>
              <a:ext cx="818345" cy="672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8"/>
                </a:lnSpc>
                <a:spcBef>
                  <a:spcPct val="0"/>
                </a:spcBef>
              </a:pPr>
              <a:r>
                <a:rPr lang="en-US" sz="2998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571805" y="3677042"/>
            <a:ext cx="9511362" cy="2932916"/>
            <a:chOff x="0" y="0"/>
            <a:chExt cx="12681816" cy="3910554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3114095"/>
              <a:ext cx="1406034" cy="775883"/>
              <a:chOff x="0" y="0"/>
              <a:chExt cx="1023227" cy="56464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023227" cy="564641"/>
              </a:xfrm>
              <a:custGeom>
                <a:avLst/>
                <a:gdLst/>
                <a:ahLst/>
                <a:cxnLst/>
                <a:rect r="r" b="b" t="t" l="l"/>
                <a:pathLst>
                  <a:path h="564641" w="1023227">
                    <a:moveTo>
                      <a:pt x="1023227" y="282321"/>
                    </a:moveTo>
                    <a:lnTo>
                      <a:pt x="616827" y="0"/>
                    </a:lnTo>
                    <a:lnTo>
                      <a:pt x="616827" y="203200"/>
                    </a:lnTo>
                    <a:lnTo>
                      <a:pt x="0" y="203200"/>
                    </a:lnTo>
                    <a:lnTo>
                      <a:pt x="0" y="361441"/>
                    </a:lnTo>
                    <a:lnTo>
                      <a:pt x="616827" y="361441"/>
                    </a:lnTo>
                    <a:lnTo>
                      <a:pt x="616827" y="564641"/>
                    </a:lnTo>
                    <a:lnTo>
                      <a:pt x="1023227" y="282321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165100"/>
                <a:ext cx="921627" cy="1963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-95250"/>
              <a:ext cx="12681816" cy="802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Không vi phạm định nghĩa của cây đỏ đen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461797"/>
              <a:ext cx="12229557" cy="802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Không vi phạm tính chất của cây đỏ đen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006507" y="3108336"/>
              <a:ext cx="8216542" cy="802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Không cần phải điều chỉnh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119981" y="943663"/>
            <a:ext cx="4048038" cy="1162338"/>
            <a:chOff x="0" y="0"/>
            <a:chExt cx="5397384" cy="1549785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chèn</a:t>
              </a:r>
            </a:p>
          </p:txBody>
        </p:sp>
        <p:sp>
          <p:nvSpPr>
            <p:cNvPr name="Freeform 31" id="31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wipe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7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75472"/>
            <a:ext cx="18518307" cy="10462472"/>
            <a:chOff x="0" y="0"/>
            <a:chExt cx="24691076" cy="139499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235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817579"/>
              <a:ext cx="24588717" cy="12132383"/>
              <a:chOff x="0" y="0"/>
              <a:chExt cx="4857031" cy="239652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396520"/>
              </a:xfrm>
              <a:custGeom>
                <a:avLst/>
                <a:gdLst/>
                <a:ahLst/>
                <a:cxnLst/>
                <a:rect r="r" b="b" t="t" l="l"/>
                <a:pathLst>
                  <a:path h="239652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396520"/>
                    </a:lnTo>
                    <a:lnTo>
                      <a:pt x="0" y="239652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4346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7" id="7"/>
          <p:cNvSpPr/>
          <p:nvPr/>
        </p:nvSpPr>
        <p:spPr>
          <a:xfrm>
            <a:off x="1028700" y="2180149"/>
            <a:ext cx="8115300" cy="0"/>
          </a:xfrm>
          <a:prstGeom prst="line">
            <a:avLst/>
          </a:prstGeom>
          <a:ln cap="flat" w="38100">
            <a:solidFill>
              <a:srgbClr val="9F121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858964" y="3551107"/>
            <a:ext cx="4718504" cy="6387146"/>
          </a:xfrm>
          <a:custGeom>
            <a:avLst/>
            <a:gdLst/>
            <a:ahLst/>
            <a:cxnLst/>
            <a:rect r="r" b="b" t="t" l="l"/>
            <a:pathLst>
              <a:path h="6387146" w="4718504">
                <a:moveTo>
                  <a:pt x="0" y="0"/>
                </a:moveTo>
                <a:lnTo>
                  <a:pt x="4718505" y="0"/>
                </a:lnTo>
                <a:lnTo>
                  <a:pt x="4718505" y="6387146"/>
                </a:lnTo>
                <a:lnTo>
                  <a:pt x="0" y="6387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1133" y="1269557"/>
            <a:ext cx="6851149" cy="91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59"/>
              </a:lnSpc>
              <a:spcBef>
                <a:spcPct val="0"/>
              </a:spcBef>
            </a:pPr>
            <a:r>
              <a:rPr lang="en-US" sz="5399" strike="noStrike" u="none">
                <a:solidFill>
                  <a:srgbClr val="DA0307"/>
                </a:solidFill>
                <a:latin typeface="Pacifico"/>
                <a:ea typeface="Pacifico"/>
                <a:cs typeface="Pacifico"/>
                <a:sym typeface="Pacifico"/>
              </a:rPr>
              <a:t>01. Giới thiệu tổng quan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45865" y="4728315"/>
            <a:ext cx="7984479" cy="91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59"/>
              </a:lnSpc>
              <a:spcBef>
                <a:spcPct val="0"/>
              </a:spcBef>
            </a:pPr>
            <a:r>
              <a:rPr lang="en-US" sz="5399" strike="noStrike" u="none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Tại sao cần cây đỏ đen 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163050"/>
            <a:ext cx="152400" cy="2476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 marL="0" indent="0" lvl="0">
              <a:lnSpc>
                <a:spcPts val="7559"/>
              </a:lnSpc>
              <a:spcBef>
                <a:spcPct val="0"/>
              </a:spcBef>
            </a:pPr>
            <a:r>
              <a:rPr lang="en-US" sz="5399" strike="noStrike" u="none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77469" y="3455857"/>
            <a:ext cx="7984479" cy="91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59"/>
              </a:lnSpc>
              <a:spcBef>
                <a:spcPct val="0"/>
              </a:spcBef>
            </a:pPr>
            <a:r>
              <a:rPr lang="en-US" sz="5399" strike="noStrike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Cây đỏ đen là gì?</a:t>
            </a:r>
          </a:p>
        </p:txBody>
      </p:sp>
    </p:spTree>
  </p:cSld>
  <p:clrMapOvr>
    <a:masterClrMapping/>
  </p:clrMapOvr>
  <p:transition spd="med">
    <p:circl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1028700" y="3807591"/>
            <a:ext cx="5983606" cy="5752334"/>
            <a:chOff x="0" y="0"/>
            <a:chExt cx="7978142" cy="766977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693335" y="3971740"/>
              <a:ext cx="1102534" cy="110253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6567245"/>
              <a:ext cx="1102534" cy="110253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sp>
          <p:nvSpPr>
            <p:cNvPr name="AutoShape 14" id="14"/>
            <p:cNvSpPr/>
            <p:nvPr/>
          </p:nvSpPr>
          <p:spPr>
            <a:xfrm flipH="true">
              <a:off x="551267" y="5074274"/>
              <a:ext cx="1693335" cy="149297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2244602" y="5074274"/>
              <a:ext cx="1414683" cy="174578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2244602" y="1960179"/>
              <a:ext cx="2105760" cy="201156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4350362" y="1960179"/>
              <a:ext cx="2149556" cy="201156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3249959" y="67438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3799095" y="857645"/>
              <a:ext cx="1102534" cy="110253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5948651" y="3971740"/>
              <a:ext cx="1102534" cy="110253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25" id="25"/>
            <p:cNvSpPr/>
            <p:nvPr/>
          </p:nvSpPr>
          <p:spPr>
            <a:xfrm>
              <a:off x="6499918" y="5074274"/>
              <a:ext cx="1068898" cy="174578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6" id="26"/>
            <p:cNvSpPr/>
            <p:nvPr/>
          </p:nvSpPr>
          <p:spPr>
            <a:xfrm flipH="true">
              <a:off x="5310955" y="5074274"/>
              <a:ext cx="1188963" cy="174578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4901629" y="67438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7159490" y="67438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  <p:sp>
          <p:nvSpPr>
            <p:cNvPr name="AutoShape 29" id="29"/>
            <p:cNvSpPr/>
            <p:nvPr/>
          </p:nvSpPr>
          <p:spPr>
            <a:xfrm>
              <a:off x="4350362" y="0"/>
              <a:ext cx="0" cy="857645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8062080" y="6374757"/>
            <a:ext cx="1367323" cy="676040"/>
            <a:chOff x="0" y="0"/>
            <a:chExt cx="1142014" cy="56464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477153" y="3807591"/>
            <a:ext cx="5983606" cy="5752334"/>
            <a:chOff x="0" y="0"/>
            <a:chExt cx="7978142" cy="7669779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1693335" y="3971740"/>
              <a:ext cx="1102534" cy="1102534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0" y="6567245"/>
              <a:ext cx="1102534" cy="1102534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sp>
          <p:nvSpPr>
            <p:cNvPr name="AutoShape 40" id="40"/>
            <p:cNvSpPr/>
            <p:nvPr/>
          </p:nvSpPr>
          <p:spPr>
            <a:xfrm flipH="true">
              <a:off x="551267" y="5074274"/>
              <a:ext cx="1693335" cy="149297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2244602" y="5074274"/>
              <a:ext cx="1414683" cy="174578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2" id="42"/>
            <p:cNvSpPr/>
            <p:nvPr/>
          </p:nvSpPr>
          <p:spPr>
            <a:xfrm flipH="true">
              <a:off x="2244602" y="1960179"/>
              <a:ext cx="2105760" cy="201156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4350362" y="1960179"/>
              <a:ext cx="2149556" cy="201156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44" id="44"/>
            <p:cNvSpPr txBox="true"/>
            <p:nvPr/>
          </p:nvSpPr>
          <p:spPr>
            <a:xfrm rot="0">
              <a:off x="3249959" y="67438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grpSp>
          <p:nvGrpSpPr>
            <p:cNvPr name="Group 45" id="45"/>
            <p:cNvGrpSpPr/>
            <p:nvPr/>
          </p:nvGrpSpPr>
          <p:grpSpPr>
            <a:xfrm rot="0">
              <a:off x="3799095" y="857645"/>
              <a:ext cx="1102534" cy="1102534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5948651" y="3971740"/>
              <a:ext cx="1102534" cy="1102534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51" id="51"/>
            <p:cNvSpPr/>
            <p:nvPr/>
          </p:nvSpPr>
          <p:spPr>
            <a:xfrm>
              <a:off x="6499918" y="5074274"/>
              <a:ext cx="1068898" cy="174578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2" id="52"/>
            <p:cNvSpPr/>
            <p:nvPr/>
          </p:nvSpPr>
          <p:spPr>
            <a:xfrm flipH="true">
              <a:off x="5310955" y="5074274"/>
              <a:ext cx="1188963" cy="174578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53" id="53"/>
            <p:cNvSpPr txBox="true"/>
            <p:nvPr/>
          </p:nvSpPr>
          <p:spPr>
            <a:xfrm rot="0">
              <a:off x="4901629" y="67438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7159490" y="67438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  <p:sp>
          <p:nvSpPr>
            <p:cNvPr name="AutoShape 55" id="55"/>
            <p:cNvSpPr/>
            <p:nvPr/>
          </p:nvSpPr>
          <p:spPr>
            <a:xfrm>
              <a:off x="4350362" y="0"/>
              <a:ext cx="0" cy="857645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4964166" y="3355722"/>
            <a:ext cx="7161430" cy="521335"/>
            <a:chOff x="0" y="0"/>
            <a:chExt cx="9548574" cy="695114"/>
          </a:xfrm>
        </p:grpSpPr>
        <p:sp>
          <p:nvSpPr>
            <p:cNvPr name="TextBox 57" id="57"/>
            <p:cNvSpPr txBox="true"/>
            <p:nvPr/>
          </p:nvSpPr>
          <p:spPr>
            <a:xfrm rot="0">
              <a:off x="1037077" y="-85725"/>
              <a:ext cx="8511497" cy="726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Chuyển P và U thành node đen</a:t>
              </a:r>
            </a:p>
          </p:txBody>
        </p:sp>
        <p:sp>
          <p:nvSpPr>
            <p:cNvPr name="Freeform 58" id="58"/>
            <p:cNvSpPr/>
            <p:nvPr/>
          </p:nvSpPr>
          <p:spPr>
            <a:xfrm flipH="false" flipV="false" rot="0">
              <a:off x="0" y="5591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9" id="5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30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28700" y="2322960"/>
            <a:ext cx="9019400" cy="75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TH3</a:t>
            </a:r>
            <a:r>
              <a:rPr lang="en-US" sz="4199">
                <a:solidFill>
                  <a:srgbClr val="2BCCCA"/>
                </a:solidFill>
                <a:latin typeface="Poppins"/>
                <a:ea typeface="Poppins"/>
                <a:cs typeface="Poppins"/>
                <a:sym typeface="Poppins"/>
              </a:rPr>
              <a:t>: P là node đỏ và U là node đỏ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4964166" y="4193036"/>
            <a:ext cx="6006643" cy="517142"/>
            <a:chOff x="0" y="0"/>
            <a:chExt cx="8008857" cy="689523"/>
          </a:xfrm>
        </p:grpSpPr>
        <p:sp>
          <p:nvSpPr>
            <p:cNvPr name="TextBox 62" id="62"/>
            <p:cNvSpPr txBox="true"/>
            <p:nvPr/>
          </p:nvSpPr>
          <p:spPr>
            <a:xfrm rot="0">
              <a:off x="1037077" y="-85725"/>
              <a:ext cx="6971780" cy="726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Chuyển G thành node đỏ</a:t>
              </a:r>
            </a:p>
          </p:txBody>
        </p:sp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3319118" y="9617962"/>
            <a:ext cx="10667397" cy="517142"/>
            <a:chOff x="0" y="0"/>
            <a:chExt cx="14223196" cy="689523"/>
          </a:xfrm>
        </p:grpSpPr>
        <p:sp>
          <p:nvSpPr>
            <p:cNvPr name="TextBox 65" id="65"/>
            <p:cNvSpPr txBox="true"/>
            <p:nvPr/>
          </p:nvSpPr>
          <p:spPr>
            <a:xfrm rot="0">
              <a:off x="1014721" y="-76200"/>
              <a:ext cx="13208475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Vi phạm yêu cầu: cha của node đỏ phải là node đen</a:t>
              </a:r>
            </a:p>
          </p:txBody>
        </p:sp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7" id="67"/>
          <p:cNvGrpSpPr/>
          <p:nvPr/>
        </p:nvGrpSpPr>
        <p:grpSpPr>
          <a:xfrm rot="0">
            <a:off x="7119981" y="943663"/>
            <a:ext cx="4048038" cy="1162338"/>
            <a:chOff x="0" y="0"/>
            <a:chExt cx="5397384" cy="1549785"/>
          </a:xfrm>
        </p:grpSpPr>
        <p:sp>
          <p:nvSpPr>
            <p:cNvPr name="TextBox 68" id="68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chèn</a:t>
              </a:r>
            </a:p>
          </p:txBody>
        </p:sp>
        <p:sp>
          <p:nvSpPr>
            <p:cNvPr name="Freeform 69" id="69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1028700" y="3807591"/>
            <a:ext cx="5983606" cy="5752334"/>
            <a:chOff x="0" y="0"/>
            <a:chExt cx="7978142" cy="766977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693335" y="3971740"/>
              <a:ext cx="1102534" cy="110253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6567245"/>
              <a:ext cx="1102534" cy="110253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sp>
          <p:nvSpPr>
            <p:cNvPr name="AutoShape 14" id="14"/>
            <p:cNvSpPr/>
            <p:nvPr/>
          </p:nvSpPr>
          <p:spPr>
            <a:xfrm flipH="true">
              <a:off x="551267" y="5074274"/>
              <a:ext cx="1693335" cy="149297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2244602" y="5074274"/>
              <a:ext cx="1414683" cy="174578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2244602" y="1960179"/>
              <a:ext cx="2105760" cy="201156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4350362" y="1960179"/>
              <a:ext cx="2149556" cy="201156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3249959" y="67438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3799095" y="857645"/>
              <a:ext cx="1102534" cy="110253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5948651" y="3971740"/>
              <a:ext cx="1102534" cy="110253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25" id="25"/>
            <p:cNvSpPr/>
            <p:nvPr/>
          </p:nvSpPr>
          <p:spPr>
            <a:xfrm>
              <a:off x="6499918" y="5074274"/>
              <a:ext cx="1068898" cy="174578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6" id="26"/>
            <p:cNvSpPr/>
            <p:nvPr/>
          </p:nvSpPr>
          <p:spPr>
            <a:xfrm flipH="true">
              <a:off x="5310955" y="5074274"/>
              <a:ext cx="1188963" cy="174578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4901629" y="67438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7159490" y="67438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  <p:sp>
          <p:nvSpPr>
            <p:cNvPr name="AutoShape 29" id="29"/>
            <p:cNvSpPr/>
            <p:nvPr/>
          </p:nvSpPr>
          <p:spPr>
            <a:xfrm>
              <a:off x="4350362" y="0"/>
              <a:ext cx="0" cy="857645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8062080" y="6374757"/>
            <a:ext cx="1367323" cy="676040"/>
            <a:chOff x="0" y="0"/>
            <a:chExt cx="1142014" cy="56464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477153" y="3807591"/>
            <a:ext cx="5983606" cy="5752334"/>
            <a:chOff x="0" y="0"/>
            <a:chExt cx="7978142" cy="7669779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1693335" y="3971740"/>
              <a:ext cx="1102534" cy="1102534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0" y="6567245"/>
              <a:ext cx="1102534" cy="1102534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sp>
          <p:nvSpPr>
            <p:cNvPr name="AutoShape 40" id="40"/>
            <p:cNvSpPr/>
            <p:nvPr/>
          </p:nvSpPr>
          <p:spPr>
            <a:xfrm flipH="true">
              <a:off x="551267" y="5074274"/>
              <a:ext cx="1693335" cy="149297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2244602" y="5074274"/>
              <a:ext cx="1414683" cy="174578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2" id="42"/>
            <p:cNvSpPr/>
            <p:nvPr/>
          </p:nvSpPr>
          <p:spPr>
            <a:xfrm flipH="true">
              <a:off x="2244602" y="1960179"/>
              <a:ext cx="2105760" cy="201156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4350362" y="1960179"/>
              <a:ext cx="2149556" cy="201156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44" id="44"/>
            <p:cNvSpPr txBox="true"/>
            <p:nvPr/>
          </p:nvSpPr>
          <p:spPr>
            <a:xfrm rot="0">
              <a:off x="3249959" y="67438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grpSp>
          <p:nvGrpSpPr>
            <p:cNvPr name="Group 45" id="45"/>
            <p:cNvGrpSpPr/>
            <p:nvPr/>
          </p:nvGrpSpPr>
          <p:grpSpPr>
            <a:xfrm rot="0">
              <a:off x="3799095" y="857645"/>
              <a:ext cx="1102534" cy="1102534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5948651" y="3971740"/>
              <a:ext cx="1102534" cy="1102534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51" id="51"/>
            <p:cNvSpPr/>
            <p:nvPr/>
          </p:nvSpPr>
          <p:spPr>
            <a:xfrm>
              <a:off x="6499918" y="5074274"/>
              <a:ext cx="1068898" cy="174578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2" id="52"/>
            <p:cNvSpPr/>
            <p:nvPr/>
          </p:nvSpPr>
          <p:spPr>
            <a:xfrm flipH="true">
              <a:off x="5310955" y="5074274"/>
              <a:ext cx="1188963" cy="174578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53" id="53"/>
            <p:cNvSpPr txBox="true"/>
            <p:nvPr/>
          </p:nvSpPr>
          <p:spPr>
            <a:xfrm rot="0">
              <a:off x="4901629" y="67438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7159490" y="67438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  <p:sp>
          <p:nvSpPr>
            <p:cNvPr name="AutoShape 55" id="55"/>
            <p:cNvSpPr/>
            <p:nvPr/>
          </p:nvSpPr>
          <p:spPr>
            <a:xfrm>
              <a:off x="4350362" y="0"/>
              <a:ext cx="0" cy="857645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Freeform 56" id="56"/>
          <p:cNvSpPr/>
          <p:nvPr/>
        </p:nvSpPr>
        <p:spPr>
          <a:xfrm flipH="false" flipV="false" rot="-3423623">
            <a:off x="13813146" y="3603008"/>
            <a:ext cx="1089998" cy="939380"/>
          </a:xfrm>
          <a:custGeom>
            <a:avLst/>
            <a:gdLst/>
            <a:ahLst/>
            <a:cxnLst/>
            <a:rect r="r" b="b" t="t" l="l"/>
            <a:pathLst>
              <a:path h="939380" w="1089998">
                <a:moveTo>
                  <a:pt x="0" y="0"/>
                </a:moveTo>
                <a:lnTo>
                  <a:pt x="1089998" y="0"/>
                </a:lnTo>
                <a:lnTo>
                  <a:pt x="1089998" y="939381"/>
                </a:lnTo>
                <a:lnTo>
                  <a:pt x="0" y="939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7" id="5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31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1285366" y="2646175"/>
            <a:ext cx="6411962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Lưu ý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Có thể vi phạm dây chuyền</a:t>
            </a:r>
          </a:p>
        </p:txBody>
      </p:sp>
      <p:grpSp>
        <p:nvGrpSpPr>
          <p:cNvPr name="Group 59" id="59"/>
          <p:cNvGrpSpPr/>
          <p:nvPr/>
        </p:nvGrpSpPr>
        <p:grpSpPr>
          <a:xfrm rot="0">
            <a:off x="7119981" y="943663"/>
            <a:ext cx="4048038" cy="1162338"/>
            <a:chOff x="0" y="0"/>
            <a:chExt cx="5397384" cy="1549785"/>
          </a:xfrm>
        </p:grpSpPr>
        <p:sp>
          <p:nvSpPr>
            <p:cNvPr name="TextBox 60" id="60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chèn</a:t>
              </a:r>
            </a:p>
          </p:txBody>
        </p:sp>
        <p:sp>
          <p:nvSpPr>
            <p:cNvPr name="Freeform 61" id="61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2" id="62"/>
          <p:cNvSpPr txBox="true"/>
          <p:nvPr/>
        </p:nvSpPr>
        <p:spPr>
          <a:xfrm rot="0">
            <a:off x="1028700" y="2322960"/>
            <a:ext cx="9019400" cy="75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TH3</a:t>
            </a:r>
            <a:r>
              <a:rPr lang="en-US" sz="4199">
                <a:solidFill>
                  <a:srgbClr val="2BCCCA"/>
                </a:solidFill>
                <a:latin typeface="Poppins"/>
                <a:ea typeface="Poppins"/>
                <a:cs typeface="Poppins"/>
                <a:sym typeface="Poppins"/>
              </a:rPr>
              <a:t>: P là node đỏ và U là node đỏ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4964166" y="4193036"/>
            <a:ext cx="6006643" cy="517142"/>
            <a:chOff x="0" y="0"/>
            <a:chExt cx="8008857" cy="689523"/>
          </a:xfrm>
        </p:grpSpPr>
        <p:sp>
          <p:nvSpPr>
            <p:cNvPr name="TextBox 64" id="64"/>
            <p:cNvSpPr txBox="true"/>
            <p:nvPr/>
          </p:nvSpPr>
          <p:spPr>
            <a:xfrm rot="0">
              <a:off x="1037077" y="-85725"/>
              <a:ext cx="6971780" cy="726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Chuyển G thành node đỏ</a:t>
              </a:r>
            </a:p>
          </p:txBody>
        </p:sp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6" id="66"/>
          <p:cNvGrpSpPr/>
          <p:nvPr/>
        </p:nvGrpSpPr>
        <p:grpSpPr>
          <a:xfrm rot="0">
            <a:off x="4964166" y="3355722"/>
            <a:ext cx="7161430" cy="521335"/>
            <a:chOff x="0" y="0"/>
            <a:chExt cx="9548574" cy="695114"/>
          </a:xfrm>
        </p:grpSpPr>
        <p:sp>
          <p:nvSpPr>
            <p:cNvPr name="TextBox 67" id="67"/>
            <p:cNvSpPr txBox="true"/>
            <p:nvPr/>
          </p:nvSpPr>
          <p:spPr>
            <a:xfrm rot="0">
              <a:off x="1037077" y="-85725"/>
              <a:ext cx="8511497" cy="726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Chuyển P và U thành node đen</a:t>
              </a:r>
            </a:p>
          </p:txBody>
        </p:sp>
        <p:sp>
          <p:nvSpPr>
            <p:cNvPr name="Freeform 68" id="68"/>
            <p:cNvSpPr/>
            <p:nvPr/>
          </p:nvSpPr>
          <p:spPr>
            <a:xfrm flipH="false" flipV="false" rot="0">
              <a:off x="0" y="5591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9" id="69"/>
          <p:cNvGrpSpPr/>
          <p:nvPr/>
        </p:nvGrpSpPr>
        <p:grpSpPr>
          <a:xfrm rot="0">
            <a:off x="3319118" y="9617962"/>
            <a:ext cx="10667397" cy="517142"/>
            <a:chOff x="0" y="0"/>
            <a:chExt cx="14223196" cy="689523"/>
          </a:xfrm>
        </p:grpSpPr>
        <p:sp>
          <p:nvSpPr>
            <p:cNvPr name="TextBox 70" id="70"/>
            <p:cNvSpPr txBox="true"/>
            <p:nvPr/>
          </p:nvSpPr>
          <p:spPr>
            <a:xfrm rot="0">
              <a:off x="1014721" y="-76200"/>
              <a:ext cx="13208475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Vi phạm yêu cầu: cha của node đỏ phải là node đen</a:t>
              </a:r>
            </a:p>
          </p:txBody>
        </p:sp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med">
    <p:fade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1180164" y="3975619"/>
            <a:ext cx="826901" cy="822490"/>
            <a:chOff x="0" y="0"/>
            <a:chExt cx="812800" cy="8084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08465"/>
            </a:xfrm>
            <a:custGeom>
              <a:avLst/>
              <a:gdLst/>
              <a:ahLst/>
              <a:cxnLst/>
              <a:rect r="r" b="b" t="t" l="l"/>
              <a:pathLst>
                <a:path h="808465" w="812800">
                  <a:moveTo>
                    <a:pt x="406400" y="0"/>
                  </a:moveTo>
                  <a:cubicBezTo>
                    <a:pt x="181951" y="0"/>
                    <a:pt x="0" y="180981"/>
                    <a:pt x="0" y="404232"/>
                  </a:cubicBezTo>
                  <a:cubicBezTo>
                    <a:pt x="0" y="627484"/>
                    <a:pt x="181951" y="808465"/>
                    <a:pt x="406400" y="808465"/>
                  </a:cubicBezTo>
                  <a:cubicBezTo>
                    <a:pt x="630849" y="808465"/>
                    <a:pt x="812800" y="627484"/>
                    <a:pt x="812800" y="404232"/>
                  </a:cubicBezTo>
                  <a:cubicBezTo>
                    <a:pt x="812800" y="18098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169"/>
              <a:ext cx="660400" cy="704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50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515489" y="4798109"/>
            <a:ext cx="1449495" cy="1364087"/>
            <a:chOff x="0" y="0"/>
            <a:chExt cx="1932660" cy="181878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716249"/>
              <a:ext cx="1102534" cy="110253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14" id="14"/>
            <p:cNvSpPr/>
            <p:nvPr/>
          </p:nvSpPr>
          <p:spPr>
            <a:xfrm flipH="true">
              <a:off x="551267" y="22661"/>
              <a:ext cx="1369919" cy="69358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4542928" y="3988205"/>
            <a:ext cx="1943511" cy="2190782"/>
            <a:chOff x="0" y="0"/>
            <a:chExt cx="2591347" cy="2921043"/>
          </a:xfrm>
        </p:grpSpPr>
        <p:sp>
          <p:nvSpPr>
            <p:cNvPr name="AutoShape 16" id="16"/>
            <p:cNvSpPr/>
            <p:nvPr/>
          </p:nvSpPr>
          <p:spPr>
            <a:xfrm>
              <a:off x="551267" y="1102534"/>
              <a:ext cx="1488813" cy="715975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7" id="17"/>
            <p:cNvGrpSpPr/>
            <p:nvPr/>
          </p:nvGrpSpPr>
          <p:grpSpPr>
            <a:xfrm rot="0">
              <a:off x="0" y="0"/>
              <a:ext cx="1102534" cy="110253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488813" y="1818509"/>
              <a:ext cx="1102534" cy="1102534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6064376" y="6161995"/>
            <a:ext cx="1248963" cy="1262993"/>
            <a:chOff x="0" y="0"/>
            <a:chExt cx="1665284" cy="1683990"/>
          </a:xfrm>
        </p:grpSpPr>
        <p:sp>
          <p:nvSpPr>
            <p:cNvPr name="AutoShape 24" id="24"/>
            <p:cNvSpPr/>
            <p:nvPr/>
          </p:nvSpPr>
          <p:spPr>
            <a:xfrm>
              <a:off x="11483" y="22656"/>
              <a:ext cx="1102534" cy="5588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5" id="25"/>
            <p:cNvGrpSpPr/>
            <p:nvPr/>
          </p:nvGrpSpPr>
          <p:grpSpPr>
            <a:xfrm rot="0">
              <a:off x="562750" y="581456"/>
              <a:ext cx="1102534" cy="1102534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0">
            <a:off x="8958560" y="3988205"/>
            <a:ext cx="3797851" cy="3436783"/>
            <a:chOff x="0" y="0"/>
            <a:chExt cx="5063801" cy="4582377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1796122"/>
              <a:ext cx="1102534" cy="1102534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32" id="32"/>
            <p:cNvSpPr/>
            <p:nvPr/>
          </p:nvSpPr>
          <p:spPr>
            <a:xfrm flipH="true">
              <a:off x="551267" y="1102534"/>
              <a:ext cx="1369919" cy="69358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1921186" y="1102534"/>
              <a:ext cx="1488813" cy="715975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34" id="34"/>
            <p:cNvGrpSpPr/>
            <p:nvPr/>
          </p:nvGrpSpPr>
          <p:grpSpPr>
            <a:xfrm rot="0">
              <a:off x="1369919" y="0"/>
              <a:ext cx="1102534" cy="1102534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2858732" y="1818509"/>
              <a:ext cx="1102534" cy="1102534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sp>
          <p:nvSpPr>
            <p:cNvPr name="AutoShape 40" id="40"/>
            <p:cNvSpPr/>
            <p:nvPr/>
          </p:nvSpPr>
          <p:spPr>
            <a:xfrm>
              <a:off x="3410000" y="2921043"/>
              <a:ext cx="1102534" cy="5588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41" id="41"/>
            <p:cNvGrpSpPr/>
            <p:nvPr/>
          </p:nvGrpSpPr>
          <p:grpSpPr>
            <a:xfrm rot="0">
              <a:off x="3961267" y="3479843"/>
              <a:ext cx="1102534" cy="1102534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</p:grpSp>
      <p:sp>
        <p:nvSpPr>
          <p:cNvPr name="TextBox 44" id="4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32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09265" y="2167609"/>
            <a:ext cx="10690014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Tạo cây đỏ đen từ dãy số sau đây: 50, 75, 25, 80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64344" y="3182645"/>
            <a:ext cx="165854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Thêm 50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090864" y="3182645"/>
            <a:ext cx="1627287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Thêm 75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80164" y="7786938"/>
            <a:ext cx="6279356" cy="1571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TH3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 là node đỏ và U là node đỏ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Đổi 75 và 25 thành đen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- 50 thành đỏ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5913135" y="3184575"/>
            <a:ext cx="1612094" cy="596215"/>
            <a:chOff x="0" y="0"/>
            <a:chExt cx="2149458" cy="794954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0"/>
              <a:ext cx="1126407" cy="794954"/>
              <a:chOff x="0" y="0"/>
              <a:chExt cx="823394" cy="581105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23394" cy="581105"/>
              </a:xfrm>
              <a:custGeom>
                <a:avLst/>
                <a:gdLst/>
                <a:ahLst/>
                <a:cxnLst/>
                <a:rect r="r" b="b" t="t" l="l"/>
                <a:pathLst>
                  <a:path h="581105" w="823394">
                    <a:moveTo>
                      <a:pt x="823394" y="290552"/>
                    </a:moveTo>
                    <a:lnTo>
                      <a:pt x="416994" y="0"/>
                    </a:lnTo>
                    <a:lnTo>
                      <a:pt x="416994" y="203200"/>
                    </a:lnTo>
                    <a:lnTo>
                      <a:pt x="0" y="203200"/>
                    </a:lnTo>
                    <a:lnTo>
                      <a:pt x="0" y="377905"/>
                    </a:lnTo>
                    <a:lnTo>
                      <a:pt x="416994" y="377905"/>
                    </a:lnTo>
                    <a:lnTo>
                      <a:pt x="416994" y="581105"/>
                    </a:lnTo>
                    <a:lnTo>
                      <a:pt x="823394" y="290552"/>
                    </a:lnTo>
                    <a:close/>
                  </a:path>
                </a:pathLst>
              </a:custGeom>
              <a:solidFill>
                <a:srgbClr val="9F1211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155575"/>
                <a:ext cx="721794" cy="222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53" id="53"/>
            <p:cNvSpPr txBox="true"/>
            <p:nvPr/>
          </p:nvSpPr>
          <p:spPr>
            <a:xfrm rot="0">
              <a:off x="1492628" y="22826"/>
              <a:ext cx="656831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25</a:t>
              </a: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8821613" y="7786938"/>
            <a:ext cx="4555331" cy="10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TH1: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Nút gốc là màu đen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Đổi 50 thành màu đen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7862597" y="3184575"/>
            <a:ext cx="1433332" cy="596215"/>
            <a:chOff x="0" y="0"/>
            <a:chExt cx="1911109" cy="794954"/>
          </a:xfrm>
        </p:grpSpPr>
        <p:sp>
          <p:nvSpPr>
            <p:cNvPr name="TextBox 56" id="56"/>
            <p:cNvSpPr txBox="true"/>
            <p:nvPr/>
          </p:nvSpPr>
          <p:spPr>
            <a:xfrm rot="0">
              <a:off x="1247693" y="22826"/>
              <a:ext cx="663416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80</a:t>
              </a:r>
            </a:p>
          </p:txBody>
        </p:sp>
        <p:grpSp>
          <p:nvGrpSpPr>
            <p:cNvPr name="Group 57" id="57"/>
            <p:cNvGrpSpPr/>
            <p:nvPr/>
          </p:nvGrpSpPr>
          <p:grpSpPr>
            <a:xfrm rot="0">
              <a:off x="0" y="0"/>
              <a:ext cx="992868" cy="794954"/>
              <a:chOff x="0" y="0"/>
              <a:chExt cx="725778" cy="581105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725778" cy="581105"/>
              </a:xfrm>
              <a:custGeom>
                <a:avLst/>
                <a:gdLst/>
                <a:ahLst/>
                <a:cxnLst/>
                <a:rect r="r" b="b" t="t" l="l"/>
                <a:pathLst>
                  <a:path h="581105" w="725778">
                    <a:moveTo>
                      <a:pt x="725778" y="290552"/>
                    </a:moveTo>
                    <a:lnTo>
                      <a:pt x="319378" y="0"/>
                    </a:lnTo>
                    <a:lnTo>
                      <a:pt x="319378" y="203200"/>
                    </a:lnTo>
                    <a:lnTo>
                      <a:pt x="0" y="203200"/>
                    </a:lnTo>
                    <a:lnTo>
                      <a:pt x="0" y="377905"/>
                    </a:lnTo>
                    <a:lnTo>
                      <a:pt x="319378" y="377905"/>
                    </a:lnTo>
                    <a:lnTo>
                      <a:pt x="319378" y="581105"/>
                    </a:lnTo>
                    <a:lnTo>
                      <a:pt x="725778" y="290552"/>
                    </a:lnTo>
                    <a:close/>
                  </a:path>
                </a:pathLst>
              </a:custGeom>
              <a:solidFill>
                <a:srgbClr val="9F1211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155575"/>
                <a:ext cx="624178" cy="222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AutoShape 60" id="60"/>
          <p:cNvSpPr/>
          <p:nvPr/>
        </p:nvSpPr>
        <p:spPr>
          <a:xfrm>
            <a:off x="268553" y="1884137"/>
            <a:ext cx="8970886" cy="0"/>
          </a:xfrm>
          <a:prstGeom prst="line">
            <a:avLst/>
          </a:prstGeom>
          <a:ln cap="flat" w="38100">
            <a:solidFill>
              <a:srgbClr val="DA0307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61" id="61"/>
          <p:cNvSpPr txBox="true"/>
          <p:nvPr/>
        </p:nvSpPr>
        <p:spPr>
          <a:xfrm rot="0">
            <a:off x="677594" y="942975"/>
            <a:ext cx="5637696" cy="8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8B3DFF"/>
                </a:solidFill>
                <a:latin typeface="Pacifico"/>
                <a:ea typeface="Pacifico"/>
                <a:cs typeface="Pacifico"/>
                <a:sym typeface="Pacifico"/>
              </a:rPr>
              <a:t>Ví dụ: Tạo cây đỏ đen</a:t>
            </a:r>
          </a:p>
        </p:txBody>
      </p:sp>
    </p:spTree>
  </p:cSld>
  <p:clrMapOvr>
    <a:masterClrMapping/>
  </p:clrMapOvr>
  <p:transition spd="med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4344" y="3182645"/>
            <a:ext cx="165854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Thêm 50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80164" y="3988205"/>
            <a:ext cx="826901" cy="82690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50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090864" y="3182645"/>
            <a:ext cx="1627287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Thêm 75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515489" y="5335296"/>
            <a:ext cx="826901" cy="82690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030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25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flipH="true">
            <a:off x="3928939" y="4815105"/>
            <a:ext cx="1027439" cy="520191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>
            <a:off x="4956378" y="4815105"/>
            <a:ext cx="1116610" cy="536981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8" id="18"/>
          <p:cNvGrpSpPr/>
          <p:nvPr/>
        </p:nvGrpSpPr>
        <p:grpSpPr>
          <a:xfrm rot="0">
            <a:off x="4542928" y="3988205"/>
            <a:ext cx="826901" cy="82690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50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659538" y="5352086"/>
            <a:ext cx="826901" cy="82690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030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75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>
            <a:off x="6072988" y="6178987"/>
            <a:ext cx="826901" cy="419100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5" id="25"/>
          <p:cNvGrpSpPr/>
          <p:nvPr/>
        </p:nvGrpSpPr>
        <p:grpSpPr>
          <a:xfrm rot="0">
            <a:off x="6486439" y="6598087"/>
            <a:ext cx="826901" cy="82690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030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80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180164" y="7786938"/>
            <a:ext cx="6279356" cy="1571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TH3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 là node đỏ và U là node đỏ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Đổi 75 và 25 thành đen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- 50 thành đỏ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958560" y="3988205"/>
            <a:ext cx="3797851" cy="3436783"/>
            <a:chOff x="0" y="0"/>
            <a:chExt cx="5063801" cy="4582377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1796122"/>
              <a:ext cx="1102534" cy="1102534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33" id="33"/>
            <p:cNvSpPr/>
            <p:nvPr/>
          </p:nvSpPr>
          <p:spPr>
            <a:xfrm flipH="true">
              <a:off x="551267" y="1102534"/>
              <a:ext cx="1369919" cy="69358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4" id="34"/>
            <p:cNvSpPr/>
            <p:nvPr/>
          </p:nvSpPr>
          <p:spPr>
            <a:xfrm>
              <a:off x="1921186" y="1102534"/>
              <a:ext cx="1488813" cy="715975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35" id="35"/>
            <p:cNvGrpSpPr/>
            <p:nvPr/>
          </p:nvGrpSpPr>
          <p:grpSpPr>
            <a:xfrm rot="0">
              <a:off x="1369919" y="0"/>
              <a:ext cx="1102534" cy="1102534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2858732" y="1818509"/>
              <a:ext cx="1102534" cy="1102534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sp>
          <p:nvSpPr>
            <p:cNvPr name="AutoShape 41" id="41"/>
            <p:cNvSpPr/>
            <p:nvPr/>
          </p:nvSpPr>
          <p:spPr>
            <a:xfrm>
              <a:off x="3410000" y="2921043"/>
              <a:ext cx="1102534" cy="5588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42" id="42"/>
            <p:cNvGrpSpPr/>
            <p:nvPr/>
          </p:nvGrpSpPr>
          <p:grpSpPr>
            <a:xfrm rot="0">
              <a:off x="3961267" y="3479843"/>
              <a:ext cx="1102534" cy="1102534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</p:grpSp>
      <p:sp>
        <p:nvSpPr>
          <p:cNvPr name="TextBox 45" id="45"/>
          <p:cNvSpPr txBox="true"/>
          <p:nvPr/>
        </p:nvSpPr>
        <p:spPr>
          <a:xfrm rot="0">
            <a:off x="8821613" y="7786938"/>
            <a:ext cx="4555331" cy="10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TH1: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Nút gốc là màu đen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Đổi 50 thành màu đen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09265" y="2167609"/>
            <a:ext cx="10690014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Tạo cây đỏ đen từ dãy số sau đây: 50, 75, 25, 80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5913135" y="3184575"/>
            <a:ext cx="1612094" cy="596215"/>
            <a:chOff x="0" y="0"/>
            <a:chExt cx="2149458" cy="794954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1126407" cy="794954"/>
              <a:chOff x="0" y="0"/>
              <a:chExt cx="823394" cy="581105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23394" cy="581105"/>
              </a:xfrm>
              <a:custGeom>
                <a:avLst/>
                <a:gdLst/>
                <a:ahLst/>
                <a:cxnLst/>
                <a:rect r="r" b="b" t="t" l="l"/>
                <a:pathLst>
                  <a:path h="581105" w="823394">
                    <a:moveTo>
                      <a:pt x="823394" y="290552"/>
                    </a:moveTo>
                    <a:lnTo>
                      <a:pt x="416994" y="0"/>
                    </a:lnTo>
                    <a:lnTo>
                      <a:pt x="416994" y="203200"/>
                    </a:lnTo>
                    <a:lnTo>
                      <a:pt x="0" y="203200"/>
                    </a:lnTo>
                    <a:lnTo>
                      <a:pt x="0" y="377905"/>
                    </a:lnTo>
                    <a:lnTo>
                      <a:pt x="416994" y="377905"/>
                    </a:lnTo>
                    <a:lnTo>
                      <a:pt x="416994" y="581105"/>
                    </a:lnTo>
                    <a:lnTo>
                      <a:pt x="823394" y="290552"/>
                    </a:lnTo>
                    <a:close/>
                  </a:path>
                </a:pathLst>
              </a:custGeom>
              <a:solidFill>
                <a:srgbClr val="9F1211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155575"/>
                <a:ext cx="721794" cy="222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51" id="51"/>
            <p:cNvSpPr txBox="true"/>
            <p:nvPr/>
          </p:nvSpPr>
          <p:spPr>
            <a:xfrm rot="0">
              <a:off x="1492628" y="22826"/>
              <a:ext cx="656831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25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7862597" y="3184575"/>
            <a:ext cx="1433332" cy="596215"/>
            <a:chOff x="0" y="0"/>
            <a:chExt cx="1911109" cy="794954"/>
          </a:xfrm>
        </p:grpSpPr>
        <p:sp>
          <p:nvSpPr>
            <p:cNvPr name="TextBox 53" id="53"/>
            <p:cNvSpPr txBox="true"/>
            <p:nvPr/>
          </p:nvSpPr>
          <p:spPr>
            <a:xfrm rot="0">
              <a:off x="1247693" y="22826"/>
              <a:ext cx="663416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80</a:t>
              </a:r>
            </a:p>
          </p:txBody>
        </p:sp>
        <p:grpSp>
          <p:nvGrpSpPr>
            <p:cNvPr name="Group 54" id="54"/>
            <p:cNvGrpSpPr/>
            <p:nvPr/>
          </p:nvGrpSpPr>
          <p:grpSpPr>
            <a:xfrm rot="0">
              <a:off x="0" y="0"/>
              <a:ext cx="992868" cy="794954"/>
              <a:chOff x="0" y="0"/>
              <a:chExt cx="725778" cy="581105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725778" cy="581105"/>
              </a:xfrm>
              <a:custGeom>
                <a:avLst/>
                <a:gdLst/>
                <a:ahLst/>
                <a:cxnLst/>
                <a:rect r="r" b="b" t="t" l="l"/>
                <a:pathLst>
                  <a:path h="581105" w="725778">
                    <a:moveTo>
                      <a:pt x="725778" y="290552"/>
                    </a:moveTo>
                    <a:lnTo>
                      <a:pt x="319378" y="0"/>
                    </a:lnTo>
                    <a:lnTo>
                      <a:pt x="319378" y="203200"/>
                    </a:lnTo>
                    <a:lnTo>
                      <a:pt x="0" y="203200"/>
                    </a:lnTo>
                    <a:lnTo>
                      <a:pt x="0" y="377905"/>
                    </a:lnTo>
                    <a:lnTo>
                      <a:pt x="319378" y="377905"/>
                    </a:lnTo>
                    <a:lnTo>
                      <a:pt x="319378" y="581105"/>
                    </a:lnTo>
                    <a:lnTo>
                      <a:pt x="725778" y="290552"/>
                    </a:lnTo>
                    <a:close/>
                  </a:path>
                </a:pathLst>
              </a:custGeom>
              <a:solidFill>
                <a:srgbClr val="9F1211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155575"/>
                <a:ext cx="624178" cy="222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AutoShape 57" id="57"/>
          <p:cNvSpPr/>
          <p:nvPr/>
        </p:nvSpPr>
        <p:spPr>
          <a:xfrm>
            <a:off x="268553" y="1884137"/>
            <a:ext cx="8970886" cy="0"/>
          </a:xfrm>
          <a:prstGeom prst="line">
            <a:avLst/>
          </a:prstGeom>
          <a:ln cap="flat" w="38100">
            <a:solidFill>
              <a:srgbClr val="DA0307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58" id="58"/>
          <p:cNvSpPr txBox="true"/>
          <p:nvPr/>
        </p:nvSpPr>
        <p:spPr>
          <a:xfrm rot="0">
            <a:off x="677594" y="942975"/>
            <a:ext cx="5637696" cy="8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8B3DFF"/>
                </a:solidFill>
                <a:latin typeface="Pacifico"/>
                <a:ea typeface="Pacifico"/>
                <a:cs typeface="Pacifico"/>
                <a:sym typeface="Pacifico"/>
              </a:rPr>
              <a:t>Ví dụ: Tạo cây đỏ đen</a:t>
            </a:r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335977"/>
            <a:ext cx="8063270" cy="71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TH4</a:t>
            </a:r>
            <a:r>
              <a:rPr lang="en-US" sz="3999">
                <a:solidFill>
                  <a:srgbClr val="2BCCCA"/>
                </a:solidFill>
                <a:latin typeface="Poppins"/>
                <a:ea typeface="Poppins"/>
                <a:cs typeface="Poppins"/>
                <a:sym typeface="Poppins"/>
              </a:rPr>
              <a:t>: P là node đỏ, U là node đen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207992"/>
            <a:ext cx="10947681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 là </a:t>
            </a:r>
            <a:r>
              <a:rPr lang="en-US" sz="3599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con trái</a:t>
            </a:r>
            <a:r>
              <a:rPr lang="en-US" sz="3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của G, N là </a:t>
            </a:r>
            <a:r>
              <a:rPr lang="en-US" sz="3599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con trái</a:t>
            </a:r>
            <a:r>
              <a:rPr lang="en-US" sz="3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của P (Left-Left)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305061"/>
            <a:ext cx="11496974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 là </a:t>
            </a:r>
            <a:r>
              <a:rPr lang="en-US" sz="3599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con trái</a:t>
            </a:r>
            <a:r>
              <a:rPr lang="en-US" sz="3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của G, N là </a:t>
            </a:r>
            <a:r>
              <a:rPr lang="en-US" sz="35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con phải</a:t>
            </a:r>
            <a:r>
              <a:rPr lang="en-US" sz="3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của P (Left-Right)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402131"/>
            <a:ext cx="12050041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 là </a:t>
            </a:r>
            <a:r>
              <a:rPr lang="en-US" sz="35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con phải</a:t>
            </a:r>
            <a:r>
              <a:rPr lang="en-US" sz="3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của G, N là </a:t>
            </a:r>
            <a:r>
              <a:rPr lang="en-US" sz="35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con phải</a:t>
            </a:r>
            <a:r>
              <a:rPr lang="en-US" sz="3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của P (Right-Right)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501318"/>
            <a:ext cx="11496974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 là </a:t>
            </a:r>
            <a:r>
              <a:rPr lang="en-US" sz="35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con phải </a:t>
            </a:r>
            <a:r>
              <a:rPr lang="en-US" sz="3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của G, N là </a:t>
            </a:r>
            <a:r>
              <a:rPr lang="en-US" sz="3599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con trái</a:t>
            </a:r>
            <a:r>
              <a:rPr lang="en-US" sz="3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của P (Right-Left)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119981" y="943663"/>
            <a:ext cx="4048038" cy="1162338"/>
            <a:chOff x="0" y="0"/>
            <a:chExt cx="5397384" cy="154978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chèn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380216"/>
            <a:ext cx="12247626" cy="12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Left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3399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Left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 là node đỏ và U là node đen, P là </a:t>
            </a:r>
            <a:r>
              <a:rPr lang="en-US" sz="3399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con trái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của G, N là </a:t>
            </a:r>
            <a:r>
              <a:rPr lang="en-US" sz="3399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con trái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của 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29698" y="3963113"/>
            <a:ext cx="6040282" cy="5293064"/>
            <a:chOff x="0" y="0"/>
            <a:chExt cx="8053709" cy="705741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2227853" y="2743437"/>
              <a:ext cx="1102534" cy="110253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818652" y="4489224"/>
              <a:ext cx="1102534" cy="1102534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sp>
          <p:nvSpPr>
            <p:cNvPr name="AutoShape 16" id="16"/>
            <p:cNvSpPr/>
            <p:nvPr/>
          </p:nvSpPr>
          <p:spPr>
            <a:xfrm flipH="true">
              <a:off x="1369919" y="3845972"/>
              <a:ext cx="140920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2779120" y="3845972"/>
              <a:ext cx="960593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 flipH="true">
              <a:off x="2779120" y="1867718"/>
              <a:ext cx="1921186" cy="875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4700307" y="1867718"/>
              <a:ext cx="1782863" cy="875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3330388" y="466584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4149040" y="765184"/>
              <a:ext cx="1102534" cy="1102534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5931903" y="2743437"/>
              <a:ext cx="1102534" cy="110253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27" id="27"/>
            <p:cNvSpPr/>
            <p:nvPr/>
          </p:nvSpPr>
          <p:spPr>
            <a:xfrm>
              <a:off x="6483170" y="3845972"/>
              <a:ext cx="1161214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 flipH="true">
              <a:off x="5294207" y="3845972"/>
              <a:ext cx="1188963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9" id="29"/>
            <p:cNvSpPr txBox="true"/>
            <p:nvPr/>
          </p:nvSpPr>
          <p:spPr>
            <a:xfrm rot="0">
              <a:off x="4884880" y="466584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  <p:sp>
          <p:nvSpPr>
            <p:cNvPr name="AutoShape 30" id="30"/>
            <p:cNvSpPr/>
            <p:nvPr/>
          </p:nvSpPr>
          <p:spPr>
            <a:xfrm>
              <a:off x="4700307" y="0"/>
              <a:ext cx="0" cy="76518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1" id="31"/>
            <p:cNvSpPr/>
            <p:nvPr/>
          </p:nvSpPr>
          <p:spPr>
            <a:xfrm flipH="true">
              <a:off x="409326" y="5591759"/>
              <a:ext cx="960593" cy="86876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2" id="32"/>
            <p:cNvSpPr txBox="true"/>
            <p:nvPr/>
          </p:nvSpPr>
          <p:spPr>
            <a:xfrm rot="0">
              <a:off x="0" y="6384318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  <p:sp>
          <p:nvSpPr>
            <p:cNvPr name="AutoShape 33" id="33"/>
            <p:cNvSpPr/>
            <p:nvPr/>
          </p:nvSpPr>
          <p:spPr>
            <a:xfrm>
              <a:off x="1369919" y="5591759"/>
              <a:ext cx="857934" cy="86876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4" id="34"/>
            <p:cNvSpPr txBox="true"/>
            <p:nvPr/>
          </p:nvSpPr>
          <p:spPr>
            <a:xfrm rot="0">
              <a:off x="1818527" y="6384318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T5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7235057" y="466584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075603" y="5711038"/>
            <a:ext cx="1367323" cy="676040"/>
            <a:chOff x="0" y="0"/>
            <a:chExt cx="1142014" cy="56464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303249" y="3578030"/>
            <a:ext cx="5956051" cy="5403382"/>
            <a:chOff x="0" y="0"/>
            <a:chExt cx="7941402" cy="7204510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857934" y="2743437"/>
              <a:ext cx="1102534" cy="1102534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sp>
          <p:nvSpPr>
            <p:cNvPr name="AutoShape 43" id="43"/>
            <p:cNvSpPr/>
            <p:nvPr/>
          </p:nvSpPr>
          <p:spPr>
            <a:xfrm flipH="true">
              <a:off x="409326" y="3845972"/>
              <a:ext cx="999875" cy="85824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4" id="44"/>
            <p:cNvSpPr/>
            <p:nvPr/>
          </p:nvSpPr>
          <p:spPr>
            <a:xfrm>
              <a:off x="1409201" y="3845972"/>
              <a:ext cx="960593" cy="81261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5" id="45"/>
            <p:cNvSpPr/>
            <p:nvPr/>
          </p:nvSpPr>
          <p:spPr>
            <a:xfrm flipH="true">
              <a:off x="1409201" y="1867718"/>
              <a:ext cx="1921186" cy="875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3330388" y="1867718"/>
              <a:ext cx="1782863" cy="875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47" id="47"/>
            <p:cNvGrpSpPr/>
            <p:nvPr/>
          </p:nvGrpSpPr>
          <p:grpSpPr>
            <a:xfrm rot="0">
              <a:off x="2779120" y="765184"/>
              <a:ext cx="1102534" cy="1102534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4561983" y="2743437"/>
              <a:ext cx="1102534" cy="1102534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sp>
          <p:nvSpPr>
            <p:cNvPr name="AutoShape 53" id="53"/>
            <p:cNvSpPr/>
            <p:nvPr/>
          </p:nvSpPr>
          <p:spPr>
            <a:xfrm>
              <a:off x="5113250" y="3845972"/>
              <a:ext cx="1303371" cy="77518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4" id="54"/>
            <p:cNvSpPr/>
            <p:nvPr/>
          </p:nvSpPr>
          <p:spPr>
            <a:xfrm flipH="true">
              <a:off x="3950447" y="3845972"/>
              <a:ext cx="1162804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5" id="55"/>
            <p:cNvSpPr/>
            <p:nvPr/>
          </p:nvSpPr>
          <p:spPr>
            <a:xfrm>
              <a:off x="3330388" y="0"/>
              <a:ext cx="0" cy="76518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56" id="56"/>
            <p:cNvGrpSpPr/>
            <p:nvPr/>
          </p:nvGrpSpPr>
          <p:grpSpPr>
            <a:xfrm rot="0">
              <a:off x="5865355" y="4621152"/>
              <a:ext cx="1102534" cy="1102534"/>
              <a:chOff x="0" y="0"/>
              <a:chExt cx="8128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TextBox 59" id="59"/>
            <p:cNvSpPr txBox="true"/>
            <p:nvPr/>
          </p:nvSpPr>
          <p:spPr>
            <a:xfrm rot="0">
              <a:off x="0" y="4628019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1960468" y="4582385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T5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3541120" y="466584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62" id="62"/>
            <p:cNvSpPr/>
            <p:nvPr/>
          </p:nvSpPr>
          <p:spPr>
            <a:xfrm>
              <a:off x="6416622" y="5723687"/>
              <a:ext cx="1115454" cy="88392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3" id="63"/>
            <p:cNvSpPr/>
            <p:nvPr/>
          </p:nvSpPr>
          <p:spPr>
            <a:xfrm flipH="true">
              <a:off x="5177232" y="5723687"/>
              <a:ext cx="1239390" cy="88392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64" id="64"/>
            <p:cNvSpPr txBox="true"/>
            <p:nvPr/>
          </p:nvSpPr>
          <p:spPr>
            <a:xfrm rot="0">
              <a:off x="4767906" y="6531409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7122749" y="6531409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5778625" y="3354192"/>
            <a:ext cx="4077664" cy="537894"/>
            <a:chOff x="0" y="0"/>
            <a:chExt cx="5436886" cy="717192"/>
          </a:xfrm>
        </p:grpSpPr>
        <p:sp>
          <p:nvSpPr>
            <p:cNvPr name="TextBox 67" id="67"/>
            <p:cNvSpPr txBox="true"/>
            <p:nvPr/>
          </p:nvSpPr>
          <p:spPr>
            <a:xfrm rot="0">
              <a:off x="1102534" y="-85725"/>
              <a:ext cx="4334351" cy="65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phải node G</a:t>
              </a:r>
            </a:p>
          </p:txBody>
        </p:sp>
        <p:sp>
          <p:nvSpPr>
            <p:cNvPr name="Freeform 68" id="68"/>
            <p:cNvSpPr/>
            <p:nvPr/>
          </p:nvSpPr>
          <p:spPr>
            <a:xfrm flipH="false" flipV="false" rot="0">
              <a:off x="0" y="27669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9" id="69"/>
          <p:cNvGrpSpPr/>
          <p:nvPr/>
        </p:nvGrpSpPr>
        <p:grpSpPr>
          <a:xfrm rot="0">
            <a:off x="3694789" y="9301354"/>
            <a:ext cx="9495471" cy="517142"/>
            <a:chOff x="0" y="0"/>
            <a:chExt cx="12660628" cy="689523"/>
          </a:xfrm>
        </p:grpSpPr>
        <p:sp>
          <p:nvSpPr>
            <p:cNvPr name="TextBox 70" id="70"/>
            <p:cNvSpPr txBox="true"/>
            <p:nvPr/>
          </p:nvSpPr>
          <p:spPr>
            <a:xfrm rot="0">
              <a:off x="844640" y="-39414"/>
              <a:ext cx="11815988" cy="65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Vi phạm yêu cầu: cha của nút đỏ phải là nút đen</a:t>
              </a:r>
            </a:p>
          </p:txBody>
        </p:sp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2" id="72"/>
          <p:cNvGrpSpPr/>
          <p:nvPr/>
        </p:nvGrpSpPr>
        <p:grpSpPr>
          <a:xfrm rot="0">
            <a:off x="5778625" y="4082959"/>
            <a:ext cx="4735683" cy="517142"/>
            <a:chOff x="0" y="0"/>
            <a:chExt cx="6314244" cy="689523"/>
          </a:xfrm>
        </p:grpSpPr>
        <p:sp>
          <p:nvSpPr>
            <p:cNvPr name="TextBox 73" id="73"/>
            <p:cNvSpPr txBox="true"/>
            <p:nvPr/>
          </p:nvSpPr>
          <p:spPr>
            <a:xfrm rot="0">
              <a:off x="1102534" y="-39414"/>
              <a:ext cx="5211710" cy="65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màu node G và P</a:t>
              </a:r>
            </a:p>
          </p:txBody>
        </p:sp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5" id="75"/>
          <p:cNvGrpSpPr/>
          <p:nvPr/>
        </p:nvGrpSpPr>
        <p:grpSpPr>
          <a:xfrm rot="0">
            <a:off x="7119981" y="943663"/>
            <a:ext cx="4048038" cy="1162338"/>
            <a:chOff x="0" y="0"/>
            <a:chExt cx="5397384" cy="1549785"/>
          </a:xfrm>
        </p:grpSpPr>
        <p:sp>
          <p:nvSpPr>
            <p:cNvPr name="TextBox 76" id="76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chèn</a:t>
              </a:r>
            </a:p>
          </p:txBody>
        </p:sp>
        <p:sp>
          <p:nvSpPr>
            <p:cNvPr name="Freeform 77" id="77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380216"/>
            <a:ext cx="12247626" cy="12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Left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3399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Left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 là node đỏ và U là node đen, P là </a:t>
            </a:r>
            <a:r>
              <a:rPr lang="en-US" sz="3399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con trái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của G, N là </a:t>
            </a:r>
            <a:r>
              <a:rPr lang="en-US" sz="3399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con trái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của 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29698" y="3963113"/>
            <a:ext cx="6040282" cy="5293064"/>
            <a:chOff x="0" y="0"/>
            <a:chExt cx="8053709" cy="705741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2227853" y="2743437"/>
              <a:ext cx="1102534" cy="110253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818652" y="4489224"/>
              <a:ext cx="1102534" cy="1102534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sp>
          <p:nvSpPr>
            <p:cNvPr name="AutoShape 16" id="16"/>
            <p:cNvSpPr/>
            <p:nvPr/>
          </p:nvSpPr>
          <p:spPr>
            <a:xfrm flipH="true">
              <a:off x="1369919" y="3845972"/>
              <a:ext cx="140920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2779120" y="3845972"/>
              <a:ext cx="960593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 flipH="true">
              <a:off x="2779120" y="1867718"/>
              <a:ext cx="1921186" cy="875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4700307" y="1867718"/>
              <a:ext cx="1782863" cy="875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3330388" y="466584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4149040" y="765184"/>
              <a:ext cx="1102534" cy="1102534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5931903" y="2743437"/>
              <a:ext cx="1102534" cy="110253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27" id="27"/>
            <p:cNvSpPr/>
            <p:nvPr/>
          </p:nvSpPr>
          <p:spPr>
            <a:xfrm>
              <a:off x="6483170" y="3845972"/>
              <a:ext cx="1161214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 flipH="true">
              <a:off x="5294207" y="3845972"/>
              <a:ext cx="1188963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9" id="29"/>
            <p:cNvSpPr txBox="true"/>
            <p:nvPr/>
          </p:nvSpPr>
          <p:spPr>
            <a:xfrm rot="0">
              <a:off x="4884880" y="466584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  <p:sp>
          <p:nvSpPr>
            <p:cNvPr name="AutoShape 30" id="30"/>
            <p:cNvSpPr/>
            <p:nvPr/>
          </p:nvSpPr>
          <p:spPr>
            <a:xfrm>
              <a:off x="4700307" y="0"/>
              <a:ext cx="0" cy="76518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1" id="31"/>
            <p:cNvSpPr/>
            <p:nvPr/>
          </p:nvSpPr>
          <p:spPr>
            <a:xfrm flipH="true">
              <a:off x="409326" y="5591759"/>
              <a:ext cx="960593" cy="86876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2" id="32"/>
            <p:cNvSpPr txBox="true"/>
            <p:nvPr/>
          </p:nvSpPr>
          <p:spPr>
            <a:xfrm rot="0">
              <a:off x="0" y="6384318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  <p:sp>
          <p:nvSpPr>
            <p:cNvPr name="AutoShape 33" id="33"/>
            <p:cNvSpPr/>
            <p:nvPr/>
          </p:nvSpPr>
          <p:spPr>
            <a:xfrm>
              <a:off x="1369919" y="5591759"/>
              <a:ext cx="857934" cy="86876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4" id="34"/>
            <p:cNvSpPr txBox="true"/>
            <p:nvPr/>
          </p:nvSpPr>
          <p:spPr>
            <a:xfrm rot="0">
              <a:off x="1818527" y="6384318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T5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7235057" y="466584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075603" y="5711038"/>
            <a:ext cx="1367323" cy="676040"/>
            <a:chOff x="0" y="0"/>
            <a:chExt cx="1142014" cy="56464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303249" y="3578030"/>
            <a:ext cx="5956051" cy="5403382"/>
            <a:chOff x="0" y="0"/>
            <a:chExt cx="7941402" cy="7204510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857934" y="2743437"/>
              <a:ext cx="1102534" cy="1102534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sp>
          <p:nvSpPr>
            <p:cNvPr name="AutoShape 43" id="43"/>
            <p:cNvSpPr/>
            <p:nvPr/>
          </p:nvSpPr>
          <p:spPr>
            <a:xfrm flipH="true">
              <a:off x="409326" y="3845972"/>
              <a:ext cx="999875" cy="85824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4" id="44"/>
            <p:cNvSpPr/>
            <p:nvPr/>
          </p:nvSpPr>
          <p:spPr>
            <a:xfrm>
              <a:off x="1409201" y="3845972"/>
              <a:ext cx="960593" cy="81261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5" id="45"/>
            <p:cNvSpPr/>
            <p:nvPr/>
          </p:nvSpPr>
          <p:spPr>
            <a:xfrm flipH="true">
              <a:off x="1409201" y="1867718"/>
              <a:ext cx="1921186" cy="875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3330388" y="1867718"/>
              <a:ext cx="1782863" cy="875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47" id="47"/>
            <p:cNvGrpSpPr/>
            <p:nvPr/>
          </p:nvGrpSpPr>
          <p:grpSpPr>
            <a:xfrm rot="0">
              <a:off x="2779120" y="765184"/>
              <a:ext cx="1102534" cy="1102534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4561983" y="2743437"/>
              <a:ext cx="1102534" cy="1102534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sp>
          <p:nvSpPr>
            <p:cNvPr name="AutoShape 53" id="53"/>
            <p:cNvSpPr/>
            <p:nvPr/>
          </p:nvSpPr>
          <p:spPr>
            <a:xfrm>
              <a:off x="5113250" y="3845972"/>
              <a:ext cx="1303371" cy="77518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4" id="54"/>
            <p:cNvSpPr/>
            <p:nvPr/>
          </p:nvSpPr>
          <p:spPr>
            <a:xfrm flipH="true">
              <a:off x="3950447" y="3845972"/>
              <a:ext cx="1162804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5" id="55"/>
            <p:cNvSpPr/>
            <p:nvPr/>
          </p:nvSpPr>
          <p:spPr>
            <a:xfrm>
              <a:off x="3330388" y="0"/>
              <a:ext cx="0" cy="76518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56" id="56"/>
            <p:cNvGrpSpPr/>
            <p:nvPr/>
          </p:nvGrpSpPr>
          <p:grpSpPr>
            <a:xfrm rot="0">
              <a:off x="5865355" y="4621152"/>
              <a:ext cx="1102534" cy="1102534"/>
              <a:chOff x="0" y="0"/>
              <a:chExt cx="8128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TextBox 59" id="59"/>
            <p:cNvSpPr txBox="true"/>
            <p:nvPr/>
          </p:nvSpPr>
          <p:spPr>
            <a:xfrm rot="0">
              <a:off x="0" y="4628019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1960468" y="4582385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T5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3541120" y="466584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62" id="62"/>
            <p:cNvSpPr/>
            <p:nvPr/>
          </p:nvSpPr>
          <p:spPr>
            <a:xfrm>
              <a:off x="6416622" y="5723687"/>
              <a:ext cx="1115454" cy="88392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3" id="63"/>
            <p:cNvSpPr/>
            <p:nvPr/>
          </p:nvSpPr>
          <p:spPr>
            <a:xfrm flipH="true">
              <a:off x="5177232" y="5723687"/>
              <a:ext cx="1239390" cy="88392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64" id="64"/>
            <p:cNvSpPr txBox="true"/>
            <p:nvPr/>
          </p:nvSpPr>
          <p:spPr>
            <a:xfrm rot="0">
              <a:off x="4767906" y="6531409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7122749" y="6531409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5778625" y="3354192"/>
            <a:ext cx="4077664" cy="537894"/>
            <a:chOff x="0" y="0"/>
            <a:chExt cx="5436886" cy="717192"/>
          </a:xfrm>
        </p:grpSpPr>
        <p:sp>
          <p:nvSpPr>
            <p:cNvPr name="TextBox 67" id="67"/>
            <p:cNvSpPr txBox="true"/>
            <p:nvPr/>
          </p:nvSpPr>
          <p:spPr>
            <a:xfrm rot="0">
              <a:off x="1102534" y="-85725"/>
              <a:ext cx="4334351" cy="65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phải node G</a:t>
              </a:r>
            </a:p>
          </p:txBody>
        </p:sp>
        <p:sp>
          <p:nvSpPr>
            <p:cNvPr name="Freeform 68" id="68"/>
            <p:cNvSpPr/>
            <p:nvPr/>
          </p:nvSpPr>
          <p:spPr>
            <a:xfrm flipH="false" flipV="false" rot="0">
              <a:off x="0" y="27669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9" id="69"/>
          <p:cNvGrpSpPr/>
          <p:nvPr/>
        </p:nvGrpSpPr>
        <p:grpSpPr>
          <a:xfrm rot="0">
            <a:off x="3694789" y="9301354"/>
            <a:ext cx="9495471" cy="517142"/>
            <a:chOff x="0" y="0"/>
            <a:chExt cx="12660628" cy="689523"/>
          </a:xfrm>
        </p:grpSpPr>
        <p:sp>
          <p:nvSpPr>
            <p:cNvPr name="TextBox 70" id="70"/>
            <p:cNvSpPr txBox="true"/>
            <p:nvPr/>
          </p:nvSpPr>
          <p:spPr>
            <a:xfrm rot="0">
              <a:off x="844640" y="-29889"/>
              <a:ext cx="11815988" cy="663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Vi phạm yêu cầu: cha của nút đỏ phải là nút đen</a:t>
              </a:r>
            </a:p>
          </p:txBody>
        </p:sp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2" id="72"/>
          <p:cNvGrpSpPr/>
          <p:nvPr/>
        </p:nvGrpSpPr>
        <p:grpSpPr>
          <a:xfrm rot="0">
            <a:off x="5778625" y="4082959"/>
            <a:ext cx="4735683" cy="517142"/>
            <a:chOff x="0" y="0"/>
            <a:chExt cx="6314244" cy="689523"/>
          </a:xfrm>
        </p:grpSpPr>
        <p:sp>
          <p:nvSpPr>
            <p:cNvPr name="TextBox 73" id="73"/>
            <p:cNvSpPr txBox="true"/>
            <p:nvPr/>
          </p:nvSpPr>
          <p:spPr>
            <a:xfrm rot="0">
              <a:off x="1102534" y="-39414"/>
              <a:ext cx="5211710" cy="65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màu node G và P</a:t>
              </a:r>
            </a:p>
          </p:txBody>
        </p:sp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5" id="75"/>
          <p:cNvGrpSpPr/>
          <p:nvPr/>
        </p:nvGrpSpPr>
        <p:grpSpPr>
          <a:xfrm rot="0">
            <a:off x="7119981" y="943663"/>
            <a:ext cx="4048038" cy="1162338"/>
            <a:chOff x="0" y="0"/>
            <a:chExt cx="5397384" cy="1549785"/>
          </a:xfrm>
        </p:grpSpPr>
        <p:sp>
          <p:nvSpPr>
            <p:cNvPr name="TextBox 76" id="76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chèn</a:t>
              </a:r>
            </a:p>
          </p:txBody>
        </p:sp>
        <p:sp>
          <p:nvSpPr>
            <p:cNvPr name="Freeform 77" id="77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17867"/>
            <a:ext cx="12621628" cy="12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Left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Right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 là node đỏ và U là node đen, P là </a:t>
            </a:r>
            <a:r>
              <a:rPr lang="en-US" sz="3399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con trái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của G, N là 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con phải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của 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859428" y="3965236"/>
            <a:ext cx="5299082" cy="5069227"/>
            <a:chOff x="0" y="0"/>
            <a:chExt cx="7065443" cy="675896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120217" y="2743437"/>
              <a:ext cx="1102534" cy="110253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222751" y="4489224"/>
              <a:ext cx="1102534" cy="1102534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sp>
          <p:nvSpPr>
            <p:cNvPr name="AutoShape 16" id="16"/>
            <p:cNvSpPr/>
            <p:nvPr/>
          </p:nvSpPr>
          <p:spPr>
            <a:xfrm>
              <a:off x="1671484" y="3845972"/>
              <a:ext cx="1102534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 flipH="true">
              <a:off x="497062" y="3845972"/>
              <a:ext cx="1174422" cy="52627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 flipH="true">
              <a:off x="1671484" y="1867718"/>
              <a:ext cx="1921186" cy="875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3592670" y="1867718"/>
              <a:ext cx="1782863" cy="875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4510725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3041403" y="765184"/>
              <a:ext cx="1102534" cy="1102534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4824266" y="2743437"/>
              <a:ext cx="1102534" cy="110253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27" id="27"/>
            <p:cNvSpPr/>
            <p:nvPr/>
          </p:nvSpPr>
          <p:spPr>
            <a:xfrm>
              <a:off x="5375533" y="3845972"/>
              <a:ext cx="1280584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 flipH="true">
              <a:off x="4186570" y="3845972"/>
              <a:ext cx="1188963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9" id="29"/>
            <p:cNvSpPr txBox="true"/>
            <p:nvPr/>
          </p:nvSpPr>
          <p:spPr>
            <a:xfrm rot="0">
              <a:off x="3777244" y="466584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  <p:sp>
          <p:nvSpPr>
            <p:cNvPr name="AutoShape 30" id="30"/>
            <p:cNvSpPr/>
            <p:nvPr/>
          </p:nvSpPr>
          <p:spPr>
            <a:xfrm>
              <a:off x="3592670" y="0"/>
              <a:ext cx="0" cy="76518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1" id="31"/>
            <p:cNvSpPr/>
            <p:nvPr/>
          </p:nvSpPr>
          <p:spPr>
            <a:xfrm flipH="true">
              <a:off x="1813425" y="5591759"/>
              <a:ext cx="960593" cy="57030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2" id="32"/>
            <p:cNvSpPr txBox="true"/>
            <p:nvPr/>
          </p:nvSpPr>
          <p:spPr>
            <a:xfrm rot="0">
              <a:off x="1404099" y="6085868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  <p:sp>
          <p:nvSpPr>
            <p:cNvPr name="AutoShape 33" id="33"/>
            <p:cNvSpPr/>
            <p:nvPr/>
          </p:nvSpPr>
          <p:spPr>
            <a:xfrm>
              <a:off x="2774018" y="5591759"/>
              <a:ext cx="1003226" cy="57030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4" id="34"/>
            <p:cNvSpPr txBox="true"/>
            <p:nvPr/>
          </p:nvSpPr>
          <p:spPr>
            <a:xfrm rot="0">
              <a:off x="3367918" y="6085868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T5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6246790" y="466584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075603" y="5711038"/>
            <a:ext cx="1367323" cy="676040"/>
            <a:chOff x="0" y="0"/>
            <a:chExt cx="1142014" cy="56464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588830" y="3965236"/>
            <a:ext cx="6210454" cy="5069227"/>
            <a:chOff x="0" y="0"/>
            <a:chExt cx="8280606" cy="6758969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2335380" y="2743437"/>
              <a:ext cx="1102534" cy="1102534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980412" y="4489224"/>
              <a:ext cx="1102534" cy="1102534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sp>
          <p:nvSpPr>
            <p:cNvPr name="AutoShape 46" id="46"/>
            <p:cNvSpPr/>
            <p:nvPr/>
          </p:nvSpPr>
          <p:spPr>
            <a:xfrm flipH="true">
              <a:off x="1531679" y="3845972"/>
              <a:ext cx="1354968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2886647" y="3845972"/>
              <a:ext cx="1256625" cy="5976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8" id="48"/>
            <p:cNvSpPr/>
            <p:nvPr/>
          </p:nvSpPr>
          <p:spPr>
            <a:xfrm flipH="true">
              <a:off x="2886647" y="1867718"/>
              <a:ext cx="1921186" cy="875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4807833" y="1867718"/>
              <a:ext cx="1782863" cy="875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50" id="50"/>
            <p:cNvSpPr txBox="true"/>
            <p:nvPr/>
          </p:nvSpPr>
          <p:spPr>
            <a:xfrm rot="0">
              <a:off x="3733946" y="436739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T5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4256566" y="765184"/>
              <a:ext cx="1102534" cy="1102534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6039429" y="2743437"/>
              <a:ext cx="1102534" cy="1102534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57" id="57"/>
            <p:cNvSpPr/>
            <p:nvPr/>
          </p:nvSpPr>
          <p:spPr>
            <a:xfrm>
              <a:off x="6590696" y="3845972"/>
              <a:ext cx="1280584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8" id="58"/>
            <p:cNvSpPr/>
            <p:nvPr/>
          </p:nvSpPr>
          <p:spPr>
            <a:xfrm flipH="true">
              <a:off x="5401733" y="3845972"/>
              <a:ext cx="1188963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59" id="59"/>
            <p:cNvSpPr txBox="true"/>
            <p:nvPr/>
          </p:nvSpPr>
          <p:spPr>
            <a:xfrm rot="0">
              <a:off x="4992407" y="466584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  <p:sp>
          <p:nvSpPr>
            <p:cNvPr name="AutoShape 60" id="60"/>
            <p:cNvSpPr/>
            <p:nvPr/>
          </p:nvSpPr>
          <p:spPr>
            <a:xfrm flipH="true">
              <a:off x="4807833" y="0"/>
              <a:ext cx="0" cy="76518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1" id="61"/>
            <p:cNvSpPr/>
            <p:nvPr/>
          </p:nvSpPr>
          <p:spPr>
            <a:xfrm flipH="true">
              <a:off x="409326" y="5591759"/>
              <a:ext cx="1122353" cy="57030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62" id="62"/>
            <p:cNvSpPr txBox="true"/>
            <p:nvPr/>
          </p:nvSpPr>
          <p:spPr>
            <a:xfrm rot="0">
              <a:off x="0" y="6085868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63" id="63"/>
            <p:cNvSpPr/>
            <p:nvPr/>
          </p:nvSpPr>
          <p:spPr>
            <a:xfrm>
              <a:off x="1531679" y="5591759"/>
              <a:ext cx="1213027" cy="57030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64" id="64"/>
            <p:cNvSpPr txBox="true"/>
            <p:nvPr/>
          </p:nvSpPr>
          <p:spPr>
            <a:xfrm rot="0">
              <a:off x="2335380" y="6085868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7461953" y="466584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6050842" y="3428404"/>
            <a:ext cx="3844982" cy="517142"/>
            <a:chOff x="0" y="0"/>
            <a:chExt cx="5126643" cy="689523"/>
          </a:xfrm>
        </p:grpSpPr>
        <p:sp>
          <p:nvSpPr>
            <p:cNvPr name="TextBox 67" id="67"/>
            <p:cNvSpPr txBox="true"/>
            <p:nvPr/>
          </p:nvSpPr>
          <p:spPr>
            <a:xfrm rot="0">
              <a:off x="1067564" y="-39414"/>
              <a:ext cx="4059079" cy="65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trái node P</a:t>
              </a:r>
            </a:p>
          </p:txBody>
        </p:sp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9" id="69"/>
          <p:cNvGrpSpPr/>
          <p:nvPr/>
        </p:nvGrpSpPr>
        <p:grpSpPr>
          <a:xfrm rot="0">
            <a:off x="3615033" y="9301354"/>
            <a:ext cx="9575228" cy="517142"/>
            <a:chOff x="0" y="0"/>
            <a:chExt cx="12766970" cy="689523"/>
          </a:xfrm>
        </p:grpSpPr>
        <p:sp>
          <p:nvSpPr>
            <p:cNvPr name="TextBox 70" id="70"/>
            <p:cNvSpPr txBox="true"/>
            <p:nvPr/>
          </p:nvSpPr>
          <p:spPr>
            <a:xfrm rot="0">
              <a:off x="950982" y="-29889"/>
              <a:ext cx="11815988" cy="663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Vi phạm yêu cầu: cha của nút đỏ phải là nút đen</a:t>
              </a:r>
            </a:p>
          </p:txBody>
        </p:sp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2" id="72"/>
          <p:cNvGrpSpPr/>
          <p:nvPr/>
        </p:nvGrpSpPr>
        <p:grpSpPr>
          <a:xfrm rot="0">
            <a:off x="6050842" y="4315165"/>
            <a:ext cx="5360287" cy="517142"/>
            <a:chOff x="0" y="0"/>
            <a:chExt cx="7147049" cy="689523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4" id="74"/>
            <p:cNvSpPr txBox="true"/>
            <p:nvPr/>
          </p:nvSpPr>
          <p:spPr>
            <a:xfrm rot="0">
              <a:off x="1101373" y="-39414"/>
              <a:ext cx="6045676" cy="65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Thực hiện như Left - Left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7119981" y="943663"/>
            <a:ext cx="4048038" cy="1162338"/>
            <a:chOff x="0" y="0"/>
            <a:chExt cx="5397384" cy="1549785"/>
          </a:xfrm>
        </p:grpSpPr>
        <p:sp>
          <p:nvSpPr>
            <p:cNvPr name="TextBox 76" id="76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chèn</a:t>
              </a:r>
            </a:p>
          </p:txBody>
        </p:sp>
        <p:sp>
          <p:nvSpPr>
            <p:cNvPr name="Freeform 77" id="77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38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3745896"/>
            <a:ext cx="6210454" cy="5069227"/>
            <a:chOff x="0" y="0"/>
            <a:chExt cx="8280606" cy="675896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2335380" y="2743437"/>
              <a:ext cx="1102534" cy="1102534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980412" y="4489224"/>
              <a:ext cx="1102534" cy="110253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sp>
          <p:nvSpPr>
            <p:cNvPr name="AutoShape 15" id="15"/>
            <p:cNvSpPr/>
            <p:nvPr/>
          </p:nvSpPr>
          <p:spPr>
            <a:xfrm flipH="true">
              <a:off x="1531679" y="3845972"/>
              <a:ext cx="1354968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2886647" y="3845972"/>
              <a:ext cx="1256625" cy="5976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 flipH="true">
              <a:off x="2886647" y="1867718"/>
              <a:ext cx="1921186" cy="875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4807833" y="1867718"/>
              <a:ext cx="1782863" cy="875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3733946" y="436739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T5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4256566" y="765184"/>
              <a:ext cx="1102534" cy="1102534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6039429" y="2743437"/>
              <a:ext cx="1102534" cy="1102534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26" id="26"/>
            <p:cNvSpPr/>
            <p:nvPr/>
          </p:nvSpPr>
          <p:spPr>
            <a:xfrm>
              <a:off x="6590696" y="3845972"/>
              <a:ext cx="1280584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7" id="27"/>
            <p:cNvSpPr/>
            <p:nvPr/>
          </p:nvSpPr>
          <p:spPr>
            <a:xfrm flipH="true">
              <a:off x="5401733" y="3845972"/>
              <a:ext cx="1188963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8" id="28"/>
            <p:cNvSpPr txBox="true"/>
            <p:nvPr/>
          </p:nvSpPr>
          <p:spPr>
            <a:xfrm rot="0">
              <a:off x="4992407" y="466584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  <p:sp>
          <p:nvSpPr>
            <p:cNvPr name="AutoShape 29" id="29"/>
            <p:cNvSpPr/>
            <p:nvPr/>
          </p:nvSpPr>
          <p:spPr>
            <a:xfrm flipH="true">
              <a:off x="4807833" y="0"/>
              <a:ext cx="0" cy="76518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0" id="30"/>
            <p:cNvSpPr/>
            <p:nvPr/>
          </p:nvSpPr>
          <p:spPr>
            <a:xfrm flipH="true">
              <a:off x="409326" y="5591759"/>
              <a:ext cx="1122353" cy="57030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1" id="31"/>
            <p:cNvSpPr txBox="true"/>
            <p:nvPr/>
          </p:nvSpPr>
          <p:spPr>
            <a:xfrm rot="0">
              <a:off x="0" y="6085868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32" id="32"/>
            <p:cNvSpPr/>
            <p:nvPr/>
          </p:nvSpPr>
          <p:spPr>
            <a:xfrm>
              <a:off x="1531679" y="5591759"/>
              <a:ext cx="1213027" cy="57030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3" id="33"/>
            <p:cNvSpPr txBox="true"/>
            <p:nvPr/>
          </p:nvSpPr>
          <p:spPr>
            <a:xfrm rot="0">
              <a:off x="2335380" y="6085868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7461953" y="466584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074590" y="5465454"/>
            <a:ext cx="1367323" cy="676040"/>
            <a:chOff x="0" y="0"/>
            <a:chExt cx="1142014" cy="56464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365838" y="3745896"/>
            <a:ext cx="5776043" cy="5069227"/>
            <a:chOff x="0" y="0"/>
            <a:chExt cx="7701390" cy="6758969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4892265" y="2461676"/>
              <a:ext cx="1102534" cy="1102534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5780204" y="4326211"/>
              <a:ext cx="1102534" cy="1102534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45" id="45"/>
            <p:cNvSpPr/>
            <p:nvPr/>
          </p:nvSpPr>
          <p:spPr>
            <a:xfrm>
              <a:off x="5443532" y="3564211"/>
              <a:ext cx="887939" cy="7620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6" id="46"/>
            <p:cNvSpPr/>
            <p:nvPr/>
          </p:nvSpPr>
          <p:spPr>
            <a:xfrm flipH="true">
              <a:off x="4180380" y="3564211"/>
              <a:ext cx="1263152" cy="101481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3542304" y="1792444"/>
              <a:ext cx="1901228" cy="66923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8" id="48"/>
            <p:cNvSpPr/>
            <p:nvPr/>
          </p:nvSpPr>
          <p:spPr>
            <a:xfrm flipH="true">
              <a:off x="1760215" y="1792444"/>
              <a:ext cx="1782089" cy="66923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49" id="49"/>
            <p:cNvSpPr txBox="true"/>
            <p:nvPr/>
          </p:nvSpPr>
          <p:spPr>
            <a:xfrm rot="0">
              <a:off x="3771054" y="4502827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T5</a:t>
              </a:r>
            </a:p>
          </p:txBody>
        </p:sp>
        <p:grpSp>
          <p:nvGrpSpPr>
            <p:cNvPr name="Group 50" id="50"/>
            <p:cNvGrpSpPr/>
            <p:nvPr/>
          </p:nvGrpSpPr>
          <p:grpSpPr>
            <a:xfrm rot="0">
              <a:off x="2991037" y="689910"/>
              <a:ext cx="1102534" cy="1102534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1208948" y="2461676"/>
              <a:ext cx="1102534" cy="1102534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sp>
          <p:nvSpPr>
            <p:cNvPr name="AutoShape 56" id="56"/>
            <p:cNvSpPr/>
            <p:nvPr/>
          </p:nvSpPr>
          <p:spPr>
            <a:xfrm>
              <a:off x="1760215" y="3564211"/>
              <a:ext cx="1209205" cy="7620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7" id="57"/>
            <p:cNvSpPr/>
            <p:nvPr/>
          </p:nvSpPr>
          <p:spPr>
            <a:xfrm flipH="true">
              <a:off x="409326" y="3564211"/>
              <a:ext cx="1350889" cy="7620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58" id="58"/>
            <p:cNvSpPr txBox="true"/>
            <p:nvPr/>
          </p:nvSpPr>
          <p:spPr>
            <a:xfrm rot="0">
              <a:off x="0" y="425001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59" id="59"/>
            <p:cNvSpPr/>
            <p:nvPr/>
          </p:nvSpPr>
          <p:spPr>
            <a:xfrm>
              <a:off x="3542304" y="0"/>
              <a:ext cx="0" cy="68991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0" id="60"/>
            <p:cNvSpPr/>
            <p:nvPr/>
          </p:nvSpPr>
          <p:spPr>
            <a:xfrm flipH="true">
              <a:off x="5301591" y="5428745"/>
              <a:ext cx="1029880" cy="73332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61" id="61"/>
            <p:cNvSpPr txBox="true"/>
            <p:nvPr/>
          </p:nvSpPr>
          <p:spPr>
            <a:xfrm rot="0">
              <a:off x="4892265" y="6085868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  <p:sp>
          <p:nvSpPr>
            <p:cNvPr name="AutoShape 62" id="62"/>
            <p:cNvSpPr/>
            <p:nvPr/>
          </p:nvSpPr>
          <p:spPr>
            <a:xfrm>
              <a:off x="6331471" y="5428745"/>
              <a:ext cx="960593" cy="73332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63" id="63"/>
            <p:cNvSpPr txBox="true"/>
            <p:nvPr/>
          </p:nvSpPr>
          <p:spPr>
            <a:xfrm rot="0">
              <a:off x="6882738" y="6085868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2560094" y="425001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6304528" y="3298220"/>
            <a:ext cx="4675300" cy="517142"/>
            <a:chOff x="0" y="0"/>
            <a:chExt cx="6233733" cy="689523"/>
          </a:xfrm>
        </p:grpSpPr>
        <p:sp>
          <p:nvSpPr>
            <p:cNvPr name="TextBox 66" id="66"/>
            <p:cNvSpPr txBox="true"/>
            <p:nvPr/>
          </p:nvSpPr>
          <p:spPr>
            <a:xfrm rot="0">
              <a:off x="1104456" y="-76200"/>
              <a:ext cx="5129277" cy="663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màu node G và P</a:t>
              </a:r>
            </a:p>
          </p:txBody>
        </p:sp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8" id="68"/>
          <p:cNvGrpSpPr/>
          <p:nvPr/>
        </p:nvGrpSpPr>
        <p:grpSpPr>
          <a:xfrm rot="0">
            <a:off x="6304528" y="2494126"/>
            <a:ext cx="4079106" cy="517142"/>
            <a:chOff x="0" y="0"/>
            <a:chExt cx="5438807" cy="689523"/>
          </a:xfrm>
        </p:grpSpPr>
        <p:sp>
          <p:nvSpPr>
            <p:cNvPr name="TextBox 69" id="69"/>
            <p:cNvSpPr txBox="true"/>
            <p:nvPr/>
          </p:nvSpPr>
          <p:spPr>
            <a:xfrm rot="0">
              <a:off x="1104456" y="-39414"/>
              <a:ext cx="4334351" cy="65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phải node G</a:t>
              </a:r>
            </a:p>
          </p:txBody>
        </p:sp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1" id="71"/>
          <p:cNvGrpSpPr/>
          <p:nvPr/>
        </p:nvGrpSpPr>
        <p:grpSpPr>
          <a:xfrm rot="0">
            <a:off x="7119981" y="943663"/>
            <a:ext cx="4048038" cy="1162338"/>
            <a:chOff x="0" y="0"/>
            <a:chExt cx="5397384" cy="1549785"/>
          </a:xfrm>
        </p:grpSpPr>
        <p:sp>
          <p:nvSpPr>
            <p:cNvPr name="TextBox 72" id="72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chèn</a:t>
              </a:r>
            </a:p>
          </p:txBody>
        </p:sp>
        <p:sp>
          <p:nvSpPr>
            <p:cNvPr name="Freeform 73" id="73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39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3745896"/>
            <a:ext cx="6210454" cy="5069227"/>
            <a:chOff x="0" y="0"/>
            <a:chExt cx="8280606" cy="675896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2335380" y="2743437"/>
              <a:ext cx="1102534" cy="1102534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980412" y="4489224"/>
              <a:ext cx="1102534" cy="110253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sp>
          <p:nvSpPr>
            <p:cNvPr name="AutoShape 15" id="15"/>
            <p:cNvSpPr/>
            <p:nvPr/>
          </p:nvSpPr>
          <p:spPr>
            <a:xfrm flipH="true">
              <a:off x="1531679" y="3845972"/>
              <a:ext cx="1354968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2886647" y="3845972"/>
              <a:ext cx="1256625" cy="5976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 flipH="true">
              <a:off x="2886647" y="1867718"/>
              <a:ext cx="1921186" cy="875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4807833" y="1867718"/>
              <a:ext cx="1782863" cy="875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3733946" y="436739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T5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4256566" y="765184"/>
              <a:ext cx="1102534" cy="1102534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6039429" y="2743437"/>
              <a:ext cx="1102534" cy="1102534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26" id="26"/>
            <p:cNvSpPr/>
            <p:nvPr/>
          </p:nvSpPr>
          <p:spPr>
            <a:xfrm>
              <a:off x="6590696" y="3845972"/>
              <a:ext cx="1280584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7" id="27"/>
            <p:cNvSpPr/>
            <p:nvPr/>
          </p:nvSpPr>
          <p:spPr>
            <a:xfrm flipH="true">
              <a:off x="5401733" y="3845972"/>
              <a:ext cx="1188963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8" id="28"/>
            <p:cNvSpPr txBox="true"/>
            <p:nvPr/>
          </p:nvSpPr>
          <p:spPr>
            <a:xfrm rot="0">
              <a:off x="4992407" y="466584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  <p:sp>
          <p:nvSpPr>
            <p:cNvPr name="AutoShape 29" id="29"/>
            <p:cNvSpPr/>
            <p:nvPr/>
          </p:nvSpPr>
          <p:spPr>
            <a:xfrm flipH="true">
              <a:off x="4807833" y="0"/>
              <a:ext cx="0" cy="76518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0" id="30"/>
            <p:cNvSpPr/>
            <p:nvPr/>
          </p:nvSpPr>
          <p:spPr>
            <a:xfrm flipH="true">
              <a:off x="409326" y="5591759"/>
              <a:ext cx="1122353" cy="57030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1" id="31"/>
            <p:cNvSpPr txBox="true"/>
            <p:nvPr/>
          </p:nvSpPr>
          <p:spPr>
            <a:xfrm rot="0">
              <a:off x="0" y="6085868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32" id="32"/>
            <p:cNvSpPr/>
            <p:nvPr/>
          </p:nvSpPr>
          <p:spPr>
            <a:xfrm>
              <a:off x="1531679" y="5591759"/>
              <a:ext cx="1213027" cy="57030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3" id="33"/>
            <p:cNvSpPr txBox="true"/>
            <p:nvPr/>
          </p:nvSpPr>
          <p:spPr>
            <a:xfrm rot="0">
              <a:off x="2335380" y="6085868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7461953" y="466584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074590" y="5465454"/>
            <a:ext cx="1367323" cy="676040"/>
            <a:chOff x="0" y="0"/>
            <a:chExt cx="1142014" cy="56464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365838" y="3745896"/>
            <a:ext cx="5776043" cy="5069227"/>
            <a:chOff x="0" y="0"/>
            <a:chExt cx="7701390" cy="6758969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4892265" y="2461676"/>
              <a:ext cx="1102534" cy="1102534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5780204" y="4326211"/>
              <a:ext cx="1102534" cy="1102534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45" id="45"/>
            <p:cNvSpPr/>
            <p:nvPr/>
          </p:nvSpPr>
          <p:spPr>
            <a:xfrm>
              <a:off x="5443532" y="3564211"/>
              <a:ext cx="887939" cy="7620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6" id="46"/>
            <p:cNvSpPr/>
            <p:nvPr/>
          </p:nvSpPr>
          <p:spPr>
            <a:xfrm flipH="true">
              <a:off x="4180380" y="3564211"/>
              <a:ext cx="1263152" cy="101481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3542304" y="1792444"/>
              <a:ext cx="1901228" cy="66923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8" id="48"/>
            <p:cNvSpPr/>
            <p:nvPr/>
          </p:nvSpPr>
          <p:spPr>
            <a:xfrm flipH="true">
              <a:off x="1760215" y="1792444"/>
              <a:ext cx="1782089" cy="66923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49" id="49"/>
            <p:cNvSpPr txBox="true"/>
            <p:nvPr/>
          </p:nvSpPr>
          <p:spPr>
            <a:xfrm rot="0">
              <a:off x="3771054" y="4502827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T5</a:t>
              </a:r>
            </a:p>
          </p:txBody>
        </p:sp>
        <p:grpSp>
          <p:nvGrpSpPr>
            <p:cNvPr name="Group 50" id="50"/>
            <p:cNvGrpSpPr/>
            <p:nvPr/>
          </p:nvGrpSpPr>
          <p:grpSpPr>
            <a:xfrm rot="0">
              <a:off x="2991037" y="689910"/>
              <a:ext cx="1102534" cy="1102534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1208948" y="2461676"/>
              <a:ext cx="1102534" cy="1102534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sp>
          <p:nvSpPr>
            <p:cNvPr name="AutoShape 56" id="56"/>
            <p:cNvSpPr/>
            <p:nvPr/>
          </p:nvSpPr>
          <p:spPr>
            <a:xfrm>
              <a:off x="1760215" y="3564211"/>
              <a:ext cx="1209205" cy="7620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7" id="57"/>
            <p:cNvSpPr/>
            <p:nvPr/>
          </p:nvSpPr>
          <p:spPr>
            <a:xfrm flipH="true">
              <a:off x="409326" y="3564211"/>
              <a:ext cx="1350889" cy="7620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58" id="58"/>
            <p:cNvSpPr txBox="true"/>
            <p:nvPr/>
          </p:nvSpPr>
          <p:spPr>
            <a:xfrm rot="0">
              <a:off x="0" y="425001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59" id="59"/>
            <p:cNvSpPr/>
            <p:nvPr/>
          </p:nvSpPr>
          <p:spPr>
            <a:xfrm>
              <a:off x="3542304" y="0"/>
              <a:ext cx="0" cy="68991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0" id="60"/>
            <p:cNvSpPr/>
            <p:nvPr/>
          </p:nvSpPr>
          <p:spPr>
            <a:xfrm flipH="true">
              <a:off x="5301591" y="5428745"/>
              <a:ext cx="1029880" cy="73332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61" id="61"/>
            <p:cNvSpPr txBox="true"/>
            <p:nvPr/>
          </p:nvSpPr>
          <p:spPr>
            <a:xfrm rot="0">
              <a:off x="4892265" y="6085868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  <p:sp>
          <p:nvSpPr>
            <p:cNvPr name="AutoShape 62" id="62"/>
            <p:cNvSpPr/>
            <p:nvPr/>
          </p:nvSpPr>
          <p:spPr>
            <a:xfrm>
              <a:off x="6331471" y="5428745"/>
              <a:ext cx="960593" cy="73332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63" id="63"/>
            <p:cNvSpPr txBox="true"/>
            <p:nvPr/>
          </p:nvSpPr>
          <p:spPr>
            <a:xfrm rot="0">
              <a:off x="6882738" y="6085868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2560094" y="425001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6304528" y="3298220"/>
            <a:ext cx="4675300" cy="517142"/>
            <a:chOff x="0" y="0"/>
            <a:chExt cx="6233733" cy="689523"/>
          </a:xfrm>
        </p:grpSpPr>
        <p:sp>
          <p:nvSpPr>
            <p:cNvPr name="TextBox 66" id="66"/>
            <p:cNvSpPr txBox="true"/>
            <p:nvPr/>
          </p:nvSpPr>
          <p:spPr>
            <a:xfrm rot="0">
              <a:off x="1104456" y="-76200"/>
              <a:ext cx="5129277" cy="663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màu node G và P</a:t>
              </a:r>
            </a:p>
          </p:txBody>
        </p:sp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8" id="68"/>
          <p:cNvGrpSpPr/>
          <p:nvPr/>
        </p:nvGrpSpPr>
        <p:grpSpPr>
          <a:xfrm rot="0">
            <a:off x="6304528" y="2494126"/>
            <a:ext cx="4079106" cy="517142"/>
            <a:chOff x="0" y="0"/>
            <a:chExt cx="5438807" cy="689523"/>
          </a:xfrm>
        </p:grpSpPr>
        <p:sp>
          <p:nvSpPr>
            <p:cNvPr name="TextBox 69" id="69"/>
            <p:cNvSpPr txBox="true"/>
            <p:nvPr/>
          </p:nvSpPr>
          <p:spPr>
            <a:xfrm rot="0">
              <a:off x="1104456" y="-39414"/>
              <a:ext cx="4334351" cy="65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phải node G</a:t>
              </a:r>
            </a:p>
          </p:txBody>
        </p:sp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1" id="71"/>
          <p:cNvGrpSpPr/>
          <p:nvPr/>
        </p:nvGrpSpPr>
        <p:grpSpPr>
          <a:xfrm rot="0">
            <a:off x="7119981" y="943663"/>
            <a:ext cx="4048038" cy="1162338"/>
            <a:chOff x="0" y="0"/>
            <a:chExt cx="5397384" cy="1549785"/>
          </a:xfrm>
        </p:grpSpPr>
        <p:sp>
          <p:nvSpPr>
            <p:cNvPr name="TextBox 72" id="72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chèn</a:t>
              </a:r>
            </a:p>
          </p:txBody>
        </p:sp>
        <p:sp>
          <p:nvSpPr>
            <p:cNvPr name="Freeform 73" id="73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9395052" cy="12730497"/>
            <a:chOff x="0" y="0"/>
            <a:chExt cx="25860070" cy="169739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20558836" y="11487596"/>
              <a:ext cx="5301234" cy="5486400"/>
            </a:xfrm>
            <a:custGeom>
              <a:avLst/>
              <a:gdLst/>
              <a:ahLst/>
              <a:cxnLst/>
              <a:rect r="r" b="b" t="t" l="l"/>
              <a:pathLst>
                <a:path h="5486400" w="5301234">
                  <a:moveTo>
                    <a:pt x="0" y="0"/>
                  </a:moveTo>
                  <a:lnTo>
                    <a:pt x="5301234" y="0"/>
                  </a:lnTo>
                  <a:lnTo>
                    <a:pt x="530123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4308025"/>
            <a:ext cx="6175742" cy="5489548"/>
          </a:xfrm>
          <a:custGeom>
            <a:avLst/>
            <a:gdLst/>
            <a:ahLst/>
            <a:cxnLst/>
            <a:rect r="r" b="b" t="t" l="l"/>
            <a:pathLst>
              <a:path h="5489548" w="6175742">
                <a:moveTo>
                  <a:pt x="0" y="0"/>
                </a:moveTo>
                <a:lnTo>
                  <a:pt x="6175742" y="0"/>
                </a:lnTo>
                <a:lnTo>
                  <a:pt x="6175742" y="5489549"/>
                </a:lnTo>
                <a:lnTo>
                  <a:pt x="0" y="54895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59882" y="4308025"/>
            <a:ext cx="5432797" cy="5461466"/>
          </a:xfrm>
          <a:custGeom>
            <a:avLst/>
            <a:gdLst/>
            <a:ahLst/>
            <a:cxnLst/>
            <a:rect r="r" b="b" t="t" l="l"/>
            <a:pathLst>
              <a:path h="5461466" w="5432797">
                <a:moveTo>
                  <a:pt x="0" y="0"/>
                </a:moveTo>
                <a:lnTo>
                  <a:pt x="5432797" y="0"/>
                </a:lnTo>
                <a:lnTo>
                  <a:pt x="5432797" y="5461467"/>
                </a:lnTo>
                <a:lnTo>
                  <a:pt x="0" y="5461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87461" y="3231700"/>
            <a:ext cx="2658219" cy="71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88" indent="-431794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1,2,3,4,5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40097" y="3231700"/>
            <a:ext cx="2658219" cy="71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88" indent="-431794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5,4,3,2,1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2167" y="1164772"/>
            <a:ext cx="17663666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Cây tìm k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iếm nhị phân (BST) ở dạng đã được sắp thứ tự (tăng dần hoặc giảm dần)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4935" y="1868025"/>
            <a:ext cx="14699813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 Cây suy biến thành danh sách liên kết, độ phức tạp tìm kiếm O(n).</a:t>
            </a:r>
          </a:p>
        </p:txBody>
      </p:sp>
    </p:spTree>
  </p:cSld>
  <p:clrMapOvr>
    <a:masterClrMapping/>
  </p:clrMapOvr>
  <p:transition spd="slow">
    <p:cover dir="l"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86263"/>
            <a:ext cx="13016743" cy="12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Right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Right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 là node đỏ và U là node đen, P là 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con phải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của G, N là 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con phải 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của 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76097" y="3634104"/>
            <a:ext cx="6156716" cy="5493936"/>
            <a:chOff x="0" y="0"/>
            <a:chExt cx="8208954" cy="732524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5231474" y="2778270"/>
              <a:ext cx="1102534" cy="110253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6390427" y="4757053"/>
              <a:ext cx="1102534" cy="1102534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sp>
          <p:nvSpPr>
            <p:cNvPr name="AutoShape 16" id="16"/>
            <p:cNvSpPr/>
            <p:nvPr/>
          </p:nvSpPr>
          <p:spPr>
            <a:xfrm>
              <a:off x="5782741" y="3880805"/>
              <a:ext cx="1158953" cy="87624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 flipH="true">
              <a:off x="4582723" y="3880805"/>
              <a:ext cx="1200017" cy="105445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3622130" y="2056854"/>
              <a:ext cx="2160610" cy="7214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9" id="19"/>
            <p:cNvSpPr/>
            <p:nvPr/>
          </p:nvSpPr>
          <p:spPr>
            <a:xfrm flipH="true">
              <a:off x="1598289" y="2056854"/>
              <a:ext cx="2023841" cy="87980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4173397" y="48590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3070863" y="954320"/>
              <a:ext cx="1102534" cy="1102534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1047022" y="2936658"/>
              <a:ext cx="1102534" cy="110253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27" id="27"/>
            <p:cNvSpPr/>
            <p:nvPr/>
          </p:nvSpPr>
          <p:spPr>
            <a:xfrm>
              <a:off x="1598289" y="4039192"/>
              <a:ext cx="1161214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 flipH="true">
              <a:off x="409326" y="4039192"/>
              <a:ext cx="1188963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9" id="29"/>
            <p:cNvSpPr txBox="true"/>
            <p:nvPr/>
          </p:nvSpPr>
          <p:spPr>
            <a:xfrm rot="0">
              <a:off x="0" y="48590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30" id="30"/>
            <p:cNvSpPr/>
            <p:nvPr/>
          </p:nvSpPr>
          <p:spPr>
            <a:xfrm>
              <a:off x="3622130" y="0"/>
              <a:ext cx="0" cy="95432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1" id="31"/>
            <p:cNvSpPr/>
            <p:nvPr/>
          </p:nvSpPr>
          <p:spPr>
            <a:xfrm flipH="true">
              <a:off x="5981101" y="5859588"/>
              <a:ext cx="960593" cy="86876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2" id="32"/>
            <p:cNvSpPr txBox="true"/>
            <p:nvPr/>
          </p:nvSpPr>
          <p:spPr>
            <a:xfrm rot="0">
              <a:off x="5571775" y="6652147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  <p:sp>
          <p:nvSpPr>
            <p:cNvPr name="AutoShape 33" id="33"/>
            <p:cNvSpPr/>
            <p:nvPr/>
          </p:nvSpPr>
          <p:spPr>
            <a:xfrm>
              <a:off x="6941694" y="5859588"/>
              <a:ext cx="857934" cy="86876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4" id="34"/>
            <p:cNvSpPr txBox="true"/>
            <p:nvPr/>
          </p:nvSpPr>
          <p:spPr>
            <a:xfrm rot="0">
              <a:off x="7390302" y="6652147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T5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2350177" y="48590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3694789" y="9301354"/>
            <a:ext cx="9495471" cy="517142"/>
            <a:chOff x="0" y="0"/>
            <a:chExt cx="12660628" cy="689523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844640" y="-29889"/>
              <a:ext cx="11815988" cy="663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Vi phạm yêu cầu: cha của nút đỏ phải là nút đen</a:t>
              </a:r>
            </a:p>
          </p:txBody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6402972" y="3375533"/>
            <a:ext cx="4079106" cy="517142"/>
            <a:chOff x="0" y="0"/>
            <a:chExt cx="5438807" cy="689523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1104456" y="-29889"/>
              <a:ext cx="4334351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trái node G</a:t>
              </a:r>
            </a:p>
          </p:txBody>
        </p:sp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8074590" y="5465454"/>
            <a:ext cx="1367323" cy="676040"/>
            <a:chOff x="0" y="0"/>
            <a:chExt cx="1142014" cy="56464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493135" y="3764364"/>
            <a:ext cx="6172524" cy="5403754"/>
            <a:chOff x="0" y="0"/>
            <a:chExt cx="8230032" cy="7205006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6056497" y="2778270"/>
              <a:ext cx="1102534" cy="1102534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818652" y="4636811"/>
              <a:ext cx="1102534" cy="1102534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52" id="52"/>
            <p:cNvSpPr/>
            <p:nvPr/>
          </p:nvSpPr>
          <p:spPr>
            <a:xfrm>
              <a:off x="6607764" y="3880805"/>
              <a:ext cx="1212942" cy="105445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3" id="53"/>
            <p:cNvSpPr/>
            <p:nvPr/>
          </p:nvSpPr>
          <p:spPr>
            <a:xfrm flipH="true">
              <a:off x="5407747" y="3880805"/>
              <a:ext cx="1200017" cy="105445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4447153" y="2056854"/>
              <a:ext cx="2160610" cy="7214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5" id="55"/>
            <p:cNvSpPr/>
            <p:nvPr/>
          </p:nvSpPr>
          <p:spPr>
            <a:xfrm flipH="true">
              <a:off x="2423312" y="2056854"/>
              <a:ext cx="2023841" cy="87980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56" id="56"/>
            <p:cNvSpPr txBox="true"/>
            <p:nvPr/>
          </p:nvSpPr>
          <p:spPr>
            <a:xfrm rot="0">
              <a:off x="4998421" y="48590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  <p:grpSp>
          <p:nvGrpSpPr>
            <p:cNvPr name="Group 57" id="57"/>
            <p:cNvGrpSpPr/>
            <p:nvPr/>
          </p:nvGrpSpPr>
          <p:grpSpPr>
            <a:xfrm rot="0">
              <a:off x="3895886" y="954320"/>
              <a:ext cx="1102534" cy="1102534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872045" y="2936658"/>
              <a:ext cx="1102534" cy="1102534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sp>
          <p:nvSpPr>
            <p:cNvPr name="AutoShape 63" id="63"/>
            <p:cNvSpPr/>
            <p:nvPr/>
          </p:nvSpPr>
          <p:spPr>
            <a:xfrm>
              <a:off x="2423312" y="4039192"/>
              <a:ext cx="1161214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4" id="64"/>
            <p:cNvSpPr/>
            <p:nvPr/>
          </p:nvSpPr>
          <p:spPr>
            <a:xfrm flipH="true">
              <a:off x="1369919" y="4039192"/>
              <a:ext cx="1053393" cy="5976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65" id="65"/>
            <p:cNvSpPr txBox="true"/>
            <p:nvPr/>
          </p:nvSpPr>
          <p:spPr>
            <a:xfrm rot="0">
              <a:off x="7411380" y="48590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T5</a:t>
              </a:r>
            </a:p>
          </p:txBody>
        </p:sp>
        <p:sp>
          <p:nvSpPr>
            <p:cNvPr name="AutoShape 66" id="66"/>
            <p:cNvSpPr/>
            <p:nvPr/>
          </p:nvSpPr>
          <p:spPr>
            <a:xfrm>
              <a:off x="4447153" y="0"/>
              <a:ext cx="0" cy="95432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7" id="67"/>
            <p:cNvSpPr/>
            <p:nvPr/>
          </p:nvSpPr>
          <p:spPr>
            <a:xfrm flipH="true">
              <a:off x="409326" y="5739345"/>
              <a:ext cx="960593" cy="86876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68" id="68"/>
            <p:cNvSpPr txBox="true"/>
            <p:nvPr/>
          </p:nvSpPr>
          <p:spPr>
            <a:xfrm rot="0">
              <a:off x="0" y="6531905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69" id="69"/>
            <p:cNvSpPr/>
            <p:nvPr/>
          </p:nvSpPr>
          <p:spPr>
            <a:xfrm>
              <a:off x="1369919" y="5739345"/>
              <a:ext cx="857934" cy="86876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70" id="70"/>
            <p:cNvSpPr txBox="true"/>
            <p:nvPr/>
          </p:nvSpPr>
          <p:spPr>
            <a:xfrm rot="0">
              <a:off x="1818527" y="6531905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3175200" y="48590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6402972" y="4126571"/>
            <a:ext cx="4079106" cy="517142"/>
            <a:chOff x="0" y="0"/>
            <a:chExt cx="5438807" cy="689523"/>
          </a:xfrm>
        </p:grpSpPr>
        <p:sp>
          <p:nvSpPr>
            <p:cNvPr name="TextBox 73" id="73"/>
            <p:cNvSpPr txBox="true"/>
            <p:nvPr/>
          </p:nvSpPr>
          <p:spPr>
            <a:xfrm rot="0">
              <a:off x="1104456" y="-29889"/>
              <a:ext cx="4334351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màu G và P</a:t>
              </a:r>
            </a:p>
          </p:txBody>
        </p:sp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5" id="75"/>
          <p:cNvGrpSpPr/>
          <p:nvPr/>
        </p:nvGrpSpPr>
        <p:grpSpPr>
          <a:xfrm rot="0">
            <a:off x="7119981" y="943663"/>
            <a:ext cx="4048038" cy="1162338"/>
            <a:chOff x="0" y="0"/>
            <a:chExt cx="5397384" cy="1549785"/>
          </a:xfrm>
        </p:grpSpPr>
        <p:sp>
          <p:nvSpPr>
            <p:cNvPr name="TextBox 76" id="76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chèn</a:t>
              </a:r>
            </a:p>
          </p:txBody>
        </p:sp>
        <p:sp>
          <p:nvSpPr>
            <p:cNvPr name="Freeform 77" id="77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86263"/>
            <a:ext cx="13016743" cy="12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Right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Right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 là node đỏ và U là node đen, P là 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con phải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của G, N là 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con phải 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của 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76097" y="3634104"/>
            <a:ext cx="6156716" cy="5493936"/>
            <a:chOff x="0" y="0"/>
            <a:chExt cx="8208954" cy="732524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5231474" y="2778270"/>
              <a:ext cx="1102534" cy="110253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6390427" y="4757053"/>
              <a:ext cx="1102534" cy="1102534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sp>
          <p:nvSpPr>
            <p:cNvPr name="AutoShape 16" id="16"/>
            <p:cNvSpPr/>
            <p:nvPr/>
          </p:nvSpPr>
          <p:spPr>
            <a:xfrm>
              <a:off x="5782741" y="3880805"/>
              <a:ext cx="1158953" cy="87624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 flipH="true">
              <a:off x="4582723" y="3880805"/>
              <a:ext cx="1200017" cy="105445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3622130" y="2056854"/>
              <a:ext cx="2160610" cy="7214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9" id="19"/>
            <p:cNvSpPr/>
            <p:nvPr/>
          </p:nvSpPr>
          <p:spPr>
            <a:xfrm flipH="true">
              <a:off x="1598289" y="2056854"/>
              <a:ext cx="2023841" cy="87980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4173397" y="48590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3070863" y="954320"/>
              <a:ext cx="1102534" cy="1102534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1047022" y="2936658"/>
              <a:ext cx="1102534" cy="110253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27" id="27"/>
            <p:cNvSpPr/>
            <p:nvPr/>
          </p:nvSpPr>
          <p:spPr>
            <a:xfrm>
              <a:off x="1598289" y="4039192"/>
              <a:ext cx="1161214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 flipH="true">
              <a:off x="409326" y="4039192"/>
              <a:ext cx="1188963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9" id="29"/>
            <p:cNvSpPr txBox="true"/>
            <p:nvPr/>
          </p:nvSpPr>
          <p:spPr>
            <a:xfrm rot="0">
              <a:off x="0" y="48590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30" id="30"/>
            <p:cNvSpPr/>
            <p:nvPr/>
          </p:nvSpPr>
          <p:spPr>
            <a:xfrm>
              <a:off x="3622130" y="0"/>
              <a:ext cx="0" cy="95432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1" id="31"/>
            <p:cNvSpPr/>
            <p:nvPr/>
          </p:nvSpPr>
          <p:spPr>
            <a:xfrm flipH="true">
              <a:off x="5981101" y="5859588"/>
              <a:ext cx="960593" cy="86876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2" id="32"/>
            <p:cNvSpPr txBox="true"/>
            <p:nvPr/>
          </p:nvSpPr>
          <p:spPr>
            <a:xfrm rot="0">
              <a:off x="5571775" y="6652147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  <p:sp>
          <p:nvSpPr>
            <p:cNvPr name="AutoShape 33" id="33"/>
            <p:cNvSpPr/>
            <p:nvPr/>
          </p:nvSpPr>
          <p:spPr>
            <a:xfrm>
              <a:off x="6941694" y="5859588"/>
              <a:ext cx="857934" cy="86876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4" id="34"/>
            <p:cNvSpPr txBox="true"/>
            <p:nvPr/>
          </p:nvSpPr>
          <p:spPr>
            <a:xfrm rot="0">
              <a:off x="7390302" y="6652147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T5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2350177" y="48590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3694789" y="9301354"/>
            <a:ext cx="9495471" cy="517142"/>
            <a:chOff x="0" y="0"/>
            <a:chExt cx="12660628" cy="689523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844640" y="-29889"/>
              <a:ext cx="11815988" cy="663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Vi phạm yêu cầu: cha của nút đỏ phải là nút đen</a:t>
              </a:r>
            </a:p>
          </p:txBody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6402972" y="3375533"/>
            <a:ext cx="4079106" cy="517142"/>
            <a:chOff x="0" y="0"/>
            <a:chExt cx="5438807" cy="689523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1104456" y="-29889"/>
              <a:ext cx="4334351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trái node G</a:t>
              </a:r>
            </a:p>
          </p:txBody>
        </p:sp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8074590" y="5465454"/>
            <a:ext cx="1367323" cy="676040"/>
            <a:chOff x="0" y="0"/>
            <a:chExt cx="1142014" cy="56464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493135" y="3764364"/>
            <a:ext cx="6172524" cy="5403754"/>
            <a:chOff x="0" y="0"/>
            <a:chExt cx="8230032" cy="7205006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6056497" y="2778270"/>
              <a:ext cx="1102534" cy="1102534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818652" y="4636811"/>
              <a:ext cx="1102534" cy="1102534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52" id="52"/>
            <p:cNvSpPr/>
            <p:nvPr/>
          </p:nvSpPr>
          <p:spPr>
            <a:xfrm>
              <a:off x="6607764" y="3880805"/>
              <a:ext cx="1212942" cy="105445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3" id="53"/>
            <p:cNvSpPr/>
            <p:nvPr/>
          </p:nvSpPr>
          <p:spPr>
            <a:xfrm flipH="true">
              <a:off x="5407747" y="3880805"/>
              <a:ext cx="1200017" cy="105445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4447153" y="2056854"/>
              <a:ext cx="2160610" cy="7214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5" id="55"/>
            <p:cNvSpPr/>
            <p:nvPr/>
          </p:nvSpPr>
          <p:spPr>
            <a:xfrm flipH="true">
              <a:off x="2423312" y="2056854"/>
              <a:ext cx="2023841" cy="87980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56" id="56"/>
            <p:cNvSpPr txBox="true"/>
            <p:nvPr/>
          </p:nvSpPr>
          <p:spPr>
            <a:xfrm rot="0">
              <a:off x="4998421" y="48590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  <p:grpSp>
          <p:nvGrpSpPr>
            <p:cNvPr name="Group 57" id="57"/>
            <p:cNvGrpSpPr/>
            <p:nvPr/>
          </p:nvGrpSpPr>
          <p:grpSpPr>
            <a:xfrm rot="0">
              <a:off x="3895886" y="954320"/>
              <a:ext cx="1102534" cy="1102534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872045" y="2936658"/>
              <a:ext cx="1102534" cy="1102534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sp>
          <p:nvSpPr>
            <p:cNvPr name="AutoShape 63" id="63"/>
            <p:cNvSpPr/>
            <p:nvPr/>
          </p:nvSpPr>
          <p:spPr>
            <a:xfrm>
              <a:off x="2423312" y="4039192"/>
              <a:ext cx="1161214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4" id="64"/>
            <p:cNvSpPr/>
            <p:nvPr/>
          </p:nvSpPr>
          <p:spPr>
            <a:xfrm flipH="true">
              <a:off x="1369919" y="4039192"/>
              <a:ext cx="1053393" cy="5976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65" id="65"/>
            <p:cNvSpPr txBox="true"/>
            <p:nvPr/>
          </p:nvSpPr>
          <p:spPr>
            <a:xfrm rot="0">
              <a:off x="7411380" y="48590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T5</a:t>
              </a:r>
            </a:p>
          </p:txBody>
        </p:sp>
        <p:sp>
          <p:nvSpPr>
            <p:cNvPr name="AutoShape 66" id="66"/>
            <p:cNvSpPr/>
            <p:nvPr/>
          </p:nvSpPr>
          <p:spPr>
            <a:xfrm>
              <a:off x="4447153" y="0"/>
              <a:ext cx="0" cy="95432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7" id="67"/>
            <p:cNvSpPr/>
            <p:nvPr/>
          </p:nvSpPr>
          <p:spPr>
            <a:xfrm flipH="true">
              <a:off x="409326" y="5739345"/>
              <a:ext cx="960593" cy="86876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68" id="68"/>
            <p:cNvSpPr txBox="true"/>
            <p:nvPr/>
          </p:nvSpPr>
          <p:spPr>
            <a:xfrm rot="0">
              <a:off x="0" y="6531905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69" id="69"/>
            <p:cNvSpPr/>
            <p:nvPr/>
          </p:nvSpPr>
          <p:spPr>
            <a:xfrm>
              <a:off x="1369919" y="5739345"/>
              <a:ext cx="857934" cy="86876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70" id="70"/>
            <p:cNvSpPr txBox="true"/>
            <p:nvPr/>
          </p:nvSpPr>
          <p:spPr>
            <a:xfrm rot="0">
              <a:off x="1818527" y="6531905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3175200" y="485906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6402972" y="4126571"/>
            <a:ext cx="4079106" cy="517142"/>
            <a:chOff x="0" y="0"/>
            <a:chExt cx="5438807" cy="689523"/>
          </a:xfrm>
        </p:grpSpPr>
        <p:sp>
          <p:nvSpPr>
            <p:cNvPr name="TextBox 73" id="73"/>
            <p:cNvSpPr txBox="true"/>
            <p:nvPr/>
          </p:nvSpPr>
          <p:spPr>
            <a:xfrm rot="0">
              <a:off x="1104456" y="-29889"/>
              <a:ext cx="4334351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màu G và P</a:t>
              </a:r>
            </a:p>
          </p:txBody>
        </p:sp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5" id="75"/>
          <p:cNvGrpSpPr/>
          <p:nvPr/>
        </p:nvGrpSpPr>
        <p:grpSpPr>
          <a:xfrm rot="0">
            <a:off x="7119981" y="943663"/>
            <a:ext cx="4048038" cy="1162338"/>
            <a:chOff x="0" y="0"/>
            <a:chExt cx="5397384" cy="1549785"/>
          </a:xfrm>
        </p:grpSpPr>
        <p:sp>
          <p:nvSpPr>
            <p:cNvPr name="TextBox 76" id="76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chèn</a:t>
              </a:r>
            </a:p>
          </p:txBody>
        </p:sp>
        <p:sp>
          <p:nvSpPr>
            <p:cNvPr name="Freeform 77" id="77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med">
    <p:fade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01227"/>
            <a:ext cx="12731297" cy="12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Right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3399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Left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 là node đỏ và U là node đen, P là 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con phải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của G, N là </a:t>
            </a:r>
            <a:r>
              <a:rPr lang="en-US" sz="3399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con trái 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của 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4201873"/>
            <a:ext cx="5155555" cy="4991761"/>
            <a:chOff x="0" y="0"/>
            <a:chExt cx="6874074" cy="665568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4952888" y="2711903"/>
              <a:ext cx="1102534" cy="110253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4059050" y="4385938"/>
              <a:ext cx="1102534" cy="1102534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sp>
          <p:nvSpPr>
            <p:cNvPr name="AutoShape 16" id="16"/>
            <p:cNvSpPr/>
            <p:nvPr/>
          </p:nvSpPr>
          <p:spPr>
            <a:xfrm flipH="true">
              <a:off x="4610317" y="3814438"/>
              <a:ext cx="893838" cy="5715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5504155" y="3814438"/>
              <a:ext cx="960593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 flipH="true">
              <a:off x="1598289" y="1867718"/>
              <a:ext cx="2234382" cy="78962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3832671" y="1867718"/>
              <a:ext cx="1671484" cy="844185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6055422" y="4634307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3281404" y="765184"/>
              <a:ext cx="1102534" cy="1102534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1047022" y="2711903"/>
              <a:ext cx="1102534" cy="110253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27" id="27"/>
            <p:cNvSpPr/>
            <p:nvPr/>
          </p:nvSpPr>
          <p:spPr>
            <a:xfrm>
              <a:off x="1598289" y="3814438"/>
              <a:ext cx="1280584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 flipH="true">
              <a:off x="409326" y="3814438"/>
              <a:ext cx="1188963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9" id="29"/>
            <p:cNvSpPr txBox="true"/>
            <p:nvPr/>
          </p:nvSpPr>
          <p:spPr>
            <a:xfrm rot="0">
              <a:off x="0" y="4634307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30" id="30"/>
            <p:cNvSpPr/>
            <p:nvPr/>
          </p:nvSpPr>
          <p:spPr>
            <a:xfrm>
              <a:off x="3832671" y="0"/>
              <a:ext cx="0" cy="76518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1" id="31"/>
            <p:cNvSpPr/>
            <p:nvPr/>
          </p:nvSpPr>
          <p:spPr>
            <a:xfrm flipH="true">
              <a:off x="3649724" y="5488472"/>
              <a:ext cx="960593" cy="57030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2" id="32"/>
            <p:cNvSpPr txBox="true"/>
            <p:nvPr/>
          </p:nvSpPr>
          <p:spPr>
            <a:xfrm rot="0">
              <a:off x="3240398" y="598258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  <p:sp>
          <p:nvSpPr>
            <p:cNvPr name="AutoShape 33" id="33"/>
            <p:cNvSpPr/>
            <p:nvPr/>
          </p:nvSpPr>
          <p:spPr>
            <a:xfrm>
              <a:off x="4610317" y="5488472"/>
              <a:ext cx="1003226" cy="57030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4" id="34"/>
            <p:cNvSpPr txBox="true"/>
            <p:nvPr/>
          </p:nvSpPr>
          <p:spPr>
            <a:xfrm rot="0">
              <a:off x="5204217" y="598258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T5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2469547" y="4634307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4396264" y="9409112"/>
            <a:ext cx="9495471" cy="517142"/>
            <a:chOff x="0" y="0"/>
            <a:chExt cx="12660628" cy="689523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844640" y="-29889"/>
              <a:ext cx="11815988" cy="663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Vi phạm yêu cầu: cha của nút đỏ phải là nút đen</a:t>
              </a:r>
            </a:p>
          </p:txBody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6578444" y="3943302"/>
            <a:ext cx="4079106" cy="517142"/>
            <a:chOff x="0" y="0"/>
            <a:chExt cx="5438807" cy="689523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1104456" y="-29889"/>
              <a:ext cx="4334351" cy="663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phải node P</a:t>
              </a:r>
            </a:p>
          </p:txBody>
        </p:sp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8074590" y="5465454"/>
            <a:ext cx="1367323" cy="676040"/>
            <a:chOff x="0" y="0"/>
            <a:chExt cx="1142014" cy="56464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0657550" y="4201873"/>
            <a:ext cx="6087324" cy="4991761"/>
            <a:chOff x="0" y="0"/>
            <a:chExt cx="8116432" cy="6655682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4952888" y="2711903"/>
              <a:ext cx="1102534" cy="1102534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6152613" y="4385938"/>
              <a:ext cx="1102534" cy="1102534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sp>
          <p:nvSpPr>
            <p:cNvPr name="AutoShape 52" id="52"/>
            <p:cNvSpPr/>
            <p:nvPr/>
          </p:nvSpPr>
          <p:spPr>
            <a:xfrm>
              <a:off x="5504155" y="3814438"/>
              <a:ext cx="1199726" cy="5715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3" id="53"/>
            <p:cNvSpPr/>
            <p:nvPr/>
          </p:nvSpPr>
          <p:spPr>
            <a:xfrm flipH="true">
              <a:off x="4523024" y="3814438"/>
              <a:ext cx="981130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4" id="54"/>
            <p:cNvSpPr/>
            <p:nvPr/>
          </p:nvSpPr>
          <p:spPr>
            <a:xfrm flipH="true">
              <a:off x="1598289" y="1867718"/>
              <a:ext cx="2234382" cy="78962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5" id="55"/>
            <p:cNvSpPr/>
            <p:nvPr/>
          </p:nvSpPr>
          <p:spPr>
            <a:xfrm>
              <a:off x="3832671" y="1867718"/>
              <a:ext cx="1671484" cy="844185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56" id="56"/>
            <p:cNvSpPr txBox="true"/>
            <p:nvPr/>
          </p:nvSpPr>
          <p:spPr>
            <a:xfrm rot="0">
              <a:off x="4113698" y="4634307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  <p:grpSp>
          <p:nvGrpSpPr>
            <p:cNvPr name="Group 57" id="57"/>
            <p:cNvGrpSpPr/>
            <p:nvPr/>
          </p:nvGrpSpPr>
          <p:grpSpPr>
            <a:xfrm rot="0">
              <a:off x="3281404" y="765184"/>
              <a:ext cx="1102534" cy="1102534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047022" y="2711903"/>
              <a:ext cx="1102534" cy="1102534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63" id="63"/>
            <p:cNvSpPr/>
            <p:nvPr/>
          </p:nvSpPr>
          <p:spPr>
            <a:xfrm>
              <a:off x="1598289" y="3814438"/>
              <a:ext cx="1280584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4" id="64"/>
            <p:cNvSpPr/>
            <p:nvPr/>
          </p:nvSpPr>
          <p:spPr>
            <a:xfrm flipH="true">
              <a:off x="409326" y="3814438"/>
              <a:ext cx="1188963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65" id="65"/>
            <p:cNvSpPr txBox="true"/>
            <p:nvPr/>
          </p:nvSpPr>
          <p:spPr>
            <a:xfrm rot="0">
              <a:off x="0" y="4634307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66" id="66"/>
            <p:cNvSpPr/>
            <p:nvPr/>
          </p:nvSpPr>
          <p:spPr>
            <a:xfrm>
              <a:off x="3832671" y="0"/>
              <a:ext cx="0" cy="76518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7" id="67"/>
            <p:cNvSpPr/>
            <p:nvPr/>
          </p:nvSpPr>
          <p:spPr>
            <a:xfrm flipH="true">
              <a:off x="5743287" y="5488472"/>
              <a:ext cx="960593" cy="57030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68" id="68"/>
            <p:cNvSpPr txBox="true"/>
            <p:nvPr/>
          </p:nvSpPr>
          <p:spPr>
            <a:xfrm rot="0">
              <a:off x="5333961" y="598258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t5</a:t>
              </a:r>
            </a:p>
          </p:txBody>
        </p:sp>
        <p:sp>
          <p:nvSpPr>
            <p:cNvPr name="AutoShape 69" id="69"/>
            <p:cNvSpPr/>
            <p:nvPr/>
          </p:nvSpPr>
          <p:spPr>
            <a:xfrm>
              <a:off x="6703880" y="5488472"/>
              <a:ext cx="1003226" cy="57030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70" id="70"/>
            <p:cNvSpPr txBox="true"/>
            <p:nvPr/>
          </p:nvSpPr>
          <p:spPr>
            <a:xfrm rot="0">
              <a:off x="7297780" y="598258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2469547" y="4634307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6578444" y="4626358"/>
            <a:ext cx="5789956" cy="517142"/>
            <a:chOff x="0" y="0"/>
            <a:chExt cx="7719941" cy="689523"/>
          </a:xfrm>
        </p:grpSpPr>
        <p:sp>
          <p:nvSpPr>
            <p:cNvPr name="TextBox 73" id="73"/>
            <p:cNvSpPr txBox="true"/>
            <p:nvPr/>
          </p:nvSpPr>
          <p:spPr>
            <a:xfrm rot="0">
              <a:off x="1104456" y="-29889"/>
              <a:ext cx="6615485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Thực hiện như Right-Right</a:t>
              </a:r>
            </a:p>
          </p:txBody>
        </p:sp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5" id="75"/>
          <p:cNvGrpSpPr/>
          <p:nvPr/>
        </p:nvGrpSpPr>
        <p:grpSpPr>
          <a:xfrm rot="0">
            <a:off x="7119981" y="943663"/>
            <a:ext cx="4048038" cy="1162338"/>
            <a:chOff x="0" y="0"/>
            <a:chExt cx="5397384" cy="1549785"/>
          </a:xfrm>
        </p:grpSpPr>
        <p:sp>
          <p:nvSpPr>
            <p:cNvPr name="TextBox 76" id="76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chèn</a:t>
              </a:r>
            </a:p>
          </p:txBody>
        </p:sp>
        <p:sp>
          <p:nvSpPr>
            <p:cNvPr name="Freeform 77" id="77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43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4266539"/>
            <a:ext cx="6087324" cy="4991761"/>
            <a:chOff x="0" y="0"/>
            <a:chExt cx="8116432" cy="665568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4952888" y="2711903"/>
              <a:ext cx="1102534" cy="1102534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6152613" y="4385938"/>
              <a:ext cx="1102534" cy="110253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sp>
          <p:nvSpPr>
            <p:cNvPr name="AutoShape 15" id="15"/>
            <p:cNvSpPr/>
            <p:nvPr/>
          </p:nvSpPr>
          <p:spPr>
            <a:xfrm>
              <a:off x="5504155" y="3814438"/>
              <a:ext cx="1199726" cy="5715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4523024" y="3814438"/>
              <a:ext cx="981130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 flipH="true">
              <a:off x="1598289" y="1867718"/>
              <a:ext cx="2234382" cy="78962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3832671" y="1867718"/>
              <a:ext cx="1671484" cy="844185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4113698" y="4634307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3281404" y="765184"/>
              <a:ext cx="1102534" cy="1102534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047022" y="2711903"/>
              <a:ext cx="1102534" cy="1102534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26" id="26"/>
            <p:cNvSpPr/>
            <p:nvPr/>
          </p:nvSpPr>
          <p:spPr>
            <a:xfrm>
              <a:off x="1598289" y="3814438"/>
              <a:ext cx="1280584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7" id="27"/>
            <p:cNvSpPr/>
            <p:nvPr/>
          </p:nvSpPr>
          <p:spPr>
            <a:xfrm flipH="true">
              <a:off x="409326" y="3814438"/>
              <a:ext cx="1188963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4634307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29" id="29"/>
            <p:cNvSpPr/>
            <p:nvPr/>
          </p:nvSpPr>
          <p:spPr>
            <a:xfrm>
              <a:off x="3832671" y="0"/>
              <a:ext cx="0" cy="76518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0" id="30"/>
            <p:cNvSpPr/>
            <p:nvPr/>
          </p:nvSpPr>
          <p:spPr>
            <a:xfrm flipH="true">
              <a:off x="5743287" y="5488472"/>
              <a:ext cx="960593" cy="57030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1" id="31"/>
            <p:cNvSpPr txBox="true"/>
            <p:nvPr/>
          </p:nvSpPr>
          <p:spPr>
            <a:xfrm rot="0">
              <a:off x="5333961" y="598258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t5</a:t>
              </a:r>
            </a:p>
          </p:txBody>
        </p:sp>
        <p:sp>
          <p:nvSpPr>
            <p:cNvPr name="AutoShape 32" id="32"/>
            <p:cNvSpPr/>
            <p:nvPr/>
          </p:nvSpPr>
          <p:spPr>
            <a:xfrm>
              <a:off x="6703880" y="5488472"/>
              <a:ext cx="1003226" cy="57030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3" id="33"/>
            <p:cNvSpPr txBox="true"/>
            <p:nvPr/>
          </p:nvSpPr>
          <p:spPr>
            <a:xfrm rot="0">
              <a:off x="7297780" y="598258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2469547" y="4634307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396264" y="9409112"/>
            <a:ext cx="9495471" cy="517142"/>
            <a:chOff x="0" y="0"/>
            <a:chExt cx="12660628" cy="689523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844640" y="-29889"/>
              <a:ext cx="11815988" cy="663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Vi phạm yêu cầu: cha của nút đỏ phải là nút đen</a:t>
              </a:r>
            </a:p>
          </p:txBody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6578444" y="3438820"/>
            <a:ext cx="4079106" cy="517142"/>
            <a:chOff x="0" y="0"/>
            <a:chExt cx="5438807" cy="689523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1104456" y="-29889"/>
              <a:ext cx="4334351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trái node G</a:t>
              </a:r>
            </a:p>
          </p:txBody>
        </p:sp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8074590" y="5465454"/>
            <a:ext cx="1367323" cy="676040"/>
            <a:chOff x="0" y="0"/>
            <a:chExt cx="1142014" cy="56464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0078521" y="4266539"/>
            <a:ext cx="5956866" cy="4991761"/>
            <a:chOff x="0" y="0"/>
            <a:chExt cx="7942488" cy="6655682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4106851" y="911884"/>
              <a:ext cx="1102534" cy="1102534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5808764" y="2776574"/>
              <a:ext cx="1102534" cy="1102534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sp>
          <p:nvSpPr>
            <p:cNvPr name="AutoShape 51" id="51"/>
            <p:cNvSpPr/>
            <p:nvPr/>
          </p:nvSpPr>
          <p:spPr>
            <a:xfrm>
              <a:off x="4658118" y="2014418"/>
              <a:ext cx="1701912" cy="76215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2" id="52"/>
            <p:cNvSpPr/>
            <p:nvPr/>
          </p:nvSpPr>
          <p:spPr>
            <a:xfrm flipH="true">
              <a:off x="2736932" y="2014418"/>
              <a:ext cx="1921186" cy="76215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3" id="53"/>
            <p:cNvSpPr/>
            <p:nvPr/>
          </p:nvSpPr>
          <p:spPr>
            <a:xfrm flipH="true">
              <a:off x="1598289" y="3879108"/>
              <a:ext cx="1138643" cy="50683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2736932" y="3879108"/>
              <a:ext cx="960593" cy="75964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55" id="55"/>
            <p:cNvSpPr txBox="true"/>
            <p:nvPr/>
          </p:nvSpPr>
          <p:spPr>
            <a:xfrm rot="0">
              <a:off x="3288199" y="4562554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  <p:grpSp>
          <p:nvGrpSpPr>
            <p:cNvPr name="Group 56" id="56"/>
            <p:cNvGrpSpPr/>
            <p:nvPr/>
          </p:nvGrpSpPr>
          <p:grpSpPr>
            <a:xfrm rot="0">
              <a:off x="2185665" y="2776574"/>
              <a:ext cx="1102534" cy="1102534"/>
              <a:chOff x="0" y="0"/>
              <a:chExt cx="8128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1047022" y="4385938"/>
              <a:ext cx="1102534" cy="1102534"/>
              <a:chOff x="0" y="0"/>
              <a:chExt cx="812800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62" id="62"/>
            <p:cNvSpPr/>
            <p:nvPr/>
          </p:nvSpPr>
          <p:spPr>
            <a:xfrm>
              <a:off x="1598289" y="5488472"/>
              <a:ext cx="1280584" cy="57030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3" id="63"/>
            <p:cNvSpPr/>
            <p:nvPr/>
          </p:nvSpPr>
          <p:spPr>
            <a:xfrm flipH="true">
              <a:off x="409326" y="5488472"/>
              <a:ext cx="1188963" cy="57030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64" id="64"/>
            <p:cNvSpPr txBox="true"/>
            <p:nvPr/>
          </p:nvSpPr>
          <p:spPr>
            <a:xfrm rot="0">
              <a:off x="0" y="598258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65" id="65"/>
            <p:cNvSpPr/>
            <p:nvPr/>
          </p:nvSpPr>
          <p:spPr>
            <a:xfrm>
              <a:off x="4658118" y="0"/>
              <a:ext cx="0" cy="91188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6" id="66"/>
            <p:cNvSpPr/>
            <p:nvPr/>
          </p:nvSpPr>
          <p:spPr>
            <a:xfrm flipH="true">
              <a:off x="5268066" y="3879108"/>
              <a:ext cx="1091964" cy="75964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67" id="67"/>
            <p:cNvSpPr txBox="true"/>
            <p:nvPr/>
          </p:nvSpPr>
          <p:spPr>
            <a:xfrm rot="0">
              <a:off x="4858740" y="4562554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t5</a:t>
              </a:r>
            </a:p>
          </p:txBody>
        </p:sp>
        <p:sp>
          <p:nvSpPr>
            <p:cNvPr name="AutoShape 68" id="68"/>
            <p:cNvSpPr/>
            <p:nvPr/>
          </p:nvSpPr>
          <p:spPr>
            <a:xfrm>
              <a:off x="6360031" y="3879108"/>
              <a:ext cx="1173131" cy="75964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69" id="69"/>
            <p:cNvSpPr txBox="true"/>
            <p:nvPr/>
          </p:nvSpPr>
          <p:spPr>
            <a:xfrm rot="0">
              <a:off x="7123836" y="4562554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2469547" y="598258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6578444" y="4266539"/>
            <a:ext cx="4698794" cy="517142"/>
            <a:chOff x="0" y="0"/>
            <a:chExt cx="6265059" cy="689523"/>
          </a:xfrm>
        </p:grpSpPr>
        <p:sp>
          <p:nvSpPr>
            <p:cNvPr name="TextBox 72" id="72"/>
            <p:cNvSpPr txBox="true"/>
            <p:nvPr/>
          </p:nvSpPr>
          <p:spPr>
            <a:xfrm rot="0">
              <a:off x="1104456" y="-39414"/>
              <a:ext cx="5160603" cy="65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màu node G và N</a:t>
              </a:r>
            </a:p>
          </p:txBody>
        </p:sp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4" id="74"/>
          <p:cNvGrpSpPr/>
          <p:nvPr/>
        </p:nvGrpSpPr>
        <p:grpSpPr>
          <a:xfrm rot="0">
            <a:off x="7119981" y="943663"/>
            <a:ext cx="4048038" cy="1162338"/>
            <a:chOff x="0" y="0"/>
            <a:chExt cx="5397384" cy="1549785"/>
          </a:xfrm>
        </p:grpSpPr>
        <p:sp>
          <p:nvSpPr>
            <p:cNvPr name="TextBox 75" id="75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chèn</a:t>
              </a:r>
            </a:p>
          </p:txBody>
        </p:sp>
        <p:sp>
          <p:nvSpPr>
            <p:cNvPr name="Freeform 76" id="76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44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4266539"/>
            <a:ext cx="6087324" cy="4991761"/>
            <a:chOff x="0" y="0"/>
            <a:chExt cx="8116432" cy="665568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4952888" y="2711903"/>
              <a:ext cx="1102534" cy="1102534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6152613" y="4385938"/>
              <a:ext cx="1102534" cy="110253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sp>
          <p:nvSpPr>
            <p:cNvPr name="AutoShape 15" id="15"/>
            <p:cNvSpPr/>
            <p:nvPr/>
          </p:nvSpPr>
          <p:spPr>
            <a:xfrm>
              <a:off x="5504155" y="3814438"/>
              <a:ext cx="1199726" cy="5715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4523024" y="3814438"/>
              <a:ext cx="981130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 flipH="true">
              <a:off x="1598289" y="1867718"/>
              <a:ext cx="2234382" cy="78962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3832671" y="1867718"/>
              <a:ext cx="1671484" cy="844185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4113698" y="4634307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3281404" y="765184"/>
              <a:ext cx="1102534" cy="1102534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047022" y="2711903"/>
              <a:ext cx="1102534" cy="1102534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26" id="26"/>
            <p:cNvSpPr/>
            <p:nvPr/>
          </p:nvSpPr>
          <p:spPr>
            <a:xfrm>
              <a:off x="1598289" y="3814438"/>
              <a:ext cx="1280584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7" id="27"/>
            <p:cNvSpPr/>
            <p:nvPr/>
          </p:nvSpPr>
          <p:spPr>
            <a:xfrm flipH="true">
              <a:off x="409326" y="3814438"/>
              <a:ext cx="1188963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4634307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29" id="29"/>
            <p:cNvSpPr/>
            <p:nvPr/>
          </p:nvSpPr>
          <p:spPr>
            <a:xfrm>
              <a:off x="3832671" y="0"/>
              <a:ext cx="0" cy="76518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0" id="30"/>
            <p:cNvSpPr/>
            <p:nvPr/>
          </p:nvSpPr>
          <p:spPr>
            <a:xfrm flipH="true">
              <a:off x="5743287" y="5488472"/>
              <a:ext cx="960593" cy="57030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1" id="31"/>
            <p:cNvSpPr txBox="true"/>
            <p:nvPr/>
          </p:nvSpPr>
          <p:spPr>
            <a:xfrm rot="0">
              <a:off x="5333961" y="598258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t5</a:t>
              </a:r>
            </a:p>
          </p:txBody>
        </p:sp>
        <p:sp>
          <p:nvSpPr>
            <p:cNvPr name="AutoShape 32" id="32"/>
            <p:cNvSpPr/>
            <p:nvPr/>
          </p:nvSpPr>
          <p:spPr>
            <a:xfrm>
              <a:off x="6703880" y="5488472"/>
              <a:ext cx="1003226" cy="57030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3" id="33"/>
            <p:cNvSpPr txBox="true"/>
            <p:nvPr/>
          </p:nvSpPr>
          <p:spPr>
            <a:xfrm rot="0">
              <a:off x="7297780" y="5982581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2469547" y="4634307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396264" y="9409112"/>
            <a:ext cx="9495471" cy="517142"/>
            <a:chOff x="0" y="0"/>
            <a:chExt cx="12660628" cy="689523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844640" y="-29889"/>
              <a:ext cx="11815988" cy="663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Vi phạm yêu cầu: cha của nút đỏ phải là nút đen</a:t>
              </a:r>
            </a:p>
          </p:txBody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6578444" y="3438820"/>
            <a:ext cx="4079106" cy="517142"/>
            <a:chOff x="0" y="0"/>
            <a:chExt cx="5438807" cy="689523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1104456" y="-29889"/>
              <a:ext cx="4334351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trái node G</a:t>
              </a:r>
            </a:p>
          </p:txBody>
        </p:sp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8074590" y="5465454"/>
            <a:ext cx="1367323" cy="676040"/>
            <a:chOff x="0" y="0"/>
            <a:chExt cx="1142014" cy="56464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3158660" y="4950452"/>
            <a:ext cx="826901" cy="826901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4435094" y="6348969"/>
            <a:ext cx="826901" cy="826901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0307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</a:t>
              </a:r>
            </a:p>
          </p:txBody>
        </p:sp>
      </p:grpSp>
      <p:sp>
        <p:nvSpPr>
          <p:cNvPr name="AutoShape 50" id="50"/>
          <p:cNvSpPr/>
          <p:nvPr/>
        </p:nvSpPr>
        <p:spPr>
          <a:xfrm>
            <a:off x="13572110" y="5777352"/>
            <a:ext cx="1276434" cy="571617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1" id="51"/>
          <p:cNvSpPr/>
          <p:nvPr/>
        </p:nvSpPr>
        <p:spPr>
          <a:xfrm flipH="true">
            <a:off x="12131220" y="5777352"/>
            <a:ext cx="1440890" cy="571617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2" id="52"/>
          <p:cNvSpPr/>
          <p:nvPr/>
        </p:nvSpPr>
        <p:spPr>
          <a:xfrm flipH="true">
            <a:off x="11277238" y="7175870"/>
            <a:ext cx="853982" cy="380122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3" id="53"/>
          <p:cNvSpPr/>
          <p:nvPr/>
        </p:nvSpPr>
        <p:spPr>
          <a:xfrm>
            <a:off x="12131220" y="7175870"/>
            <a:ext cx="720445" cy="569735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54" id="54"/>
          <p:cNvSpPr txBox="true"/>
          <p:nvPr/>
        </p:nvSpPr>
        <p:spPr>
          <a:xfrm rot="0">
            <a:off x="12544671" y="7669404"/>
            <a:ext cx="613989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t4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1717770" y="6348969"/>
            <a:ext cx="826901" cy="826901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0307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0863788" y="7555992"/>
            <a:ext cx="826901" cy="826901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</a:t>
              </a:r>
            </a:p>
          </p:txBody>
        </p:sp>
      </p:grpSp>
      <p:sp>
        <p:nvSpPr>
          <p:cNvPr name="AutoShape 61" id="61"/>
          <p:cNvSpPr/>
          <p:nvPr/>
        </p:nvSpPr>
        <p:spPr>
          <a:xfrm>
            <a:off x="11277238" y="8382892"/>
            <a:ext cx="960438" cy="427732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2" id="62"/>
          <p:cNvSpPr/>
          <p:nvPr/>
        </p:nvSpPr>
        <p:spPr>
          <a:xfrm flipH="true">
            <a:off x="10385516" y="8382892"/>
            <a:ext cx="891722" cy="427732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3" id="63"/>
          <p:cNvSpPr txBox="true"/>
          <p:nvPr/>
        </p:nvSpPr>
        <p:spPr>
          <a:xfrm rot="0">
            <a:off x="10078521" y="8734424"/>
            <a:ext cx="613989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T1</a:t>
            </a:r>
          </a:p>
        </p:txBody>
      </p:sp>
      <p:sp>
        <p:nvSpPr>
          <p:cNvPr name="AutoShape 64" id="64"/>
          <p:cNvSpPr/>
          <p:nvPr/>
        </p:nvSpPr>
        <p:spPr>
          <a:xfrm>
            <a:off x="13572110" y="4266539"/>
            <a:ext cx="0" cy="683913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5" id="65"/>
          <p:cNvSpPr/>
          <p:nvPr/>
        </p:nvSpPr>
        <p:spPr>
          <a:xfrm flipH="true">
            <a:off x="14029571" y="7175870"/>
            <a:ext cx="818973" cy="569735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6" id="66"/>
          <p:cNvSpPr txBox="true"/>
          <p:nvPr/>
        </p:nvSpPr>
        <p:spPr>
          <a:xfrm rot="0">
            <a:off x="13722577" y="7669404"/>
            <a:ext cx="613989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t5</a:t>
            </a:r>
          </a:p>
        </p:txBody>
      </p:sp>
      <p:sp>
        <p:nvSpPr>
          <p:cNvPr name="AutoShape 67" id="67"/>
          <p:cNvSpPr/>
          <p:nvPr/>
        </p:nvSpPr>
        <p:spPr>
          <a:xfrm>
            <a:off x="14848544" y="7175870"/>
            <a:ext cx="879849" cy="569735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8" id="68"/>
          <p:cNvSpPr txBox="true"/>
          <p:nvPr/>
        </p:nvSpPr>
        <p:spPr>
          <a:xfrm rot="0">
            <a:off x="15421398" y="7669404"/>
            <a:ext cx="613989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t3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1930681" y="8734424"/>
            <a:ext cx="613989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T2</a:t>
            </a:r>
          </a:p>
        </p:txBody>
      </p:sp>
      <p:grpSp>
        <p:nvGrpSpPr>
          <p:cNvPr name="Group 70" id="70"/>
          <p:cNvGrpSpPr/>
          <p:nvPr/>
        </p:nvGrpSpPr>
        <p:grpSpPr>
          <a:xfrm rot="0">
            <a:off x="6578444" y="4266539"/>
            <a:ext cx="4698794" cy="517142"/>
            <a:chOff x="0" y="0"/>
            <a:chExt cx="6265059" cy="689523"/>
          </a:xfrm>
        </p:grpSpPr>
        <p:sp>
          <p:nvSpPr>
            <p:cNvPr name="TextBox 71" id="71"/>
            <p:cNvSpPr txBox="true"/>
            <p:nvPr/>
          </p:nvSpPr>
          <p:spPr>
            <a:xfrm rot="0">
              <a:off x="1104456" y="-39414"/>
              <a:ext cx="5160603" cy="65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màu node G và N</a:t>
              </a:r>
            </a:p>
          </p:txBody>
        </p:sp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3" id="73"/>
          <p:cNvGrpSpPr/>
          <p:nvPr/>
        </p:nvGrpSpPr>
        <p:grpSpPr>
          <a:xfrm rot="0">
            <a:off x="7119981" y="943663"/>
            <a:ext cx="4048038" cy="1162338"/>
            <a:chOff x="0" y="0"/>
            <a:chExt cx="5397384" cy="1549785"/>
          </a:xfrm>
        </p:grpSpPr>
        <p:sp>
          <p:nvSpPr>
            <p:cNvPr name="TextBox 74" id="74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chèn</a:t>
              </a:r>
            </a:p>
          </p:txBody>
        </p:sp>
        <p:sp>
          <p:nvSpPr>
            <p:cNvPr name="Freeform 75" id="75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45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77594" y="4565675"/>
            <a:ext cx="3797851" cy="3436783"/>
            <a:chOff x="0" y="0"/>
            <a:chExt cx="5063801" cy="458237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1796122"/>
              <a:ext cx="1102534" cy="1102534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12" id="12"/>
            <p:cNvSpPr/>
            <p:nvPr/>
          </p:nvSpPr>
          <p:spPr>
            <a:xfrm flipH="true">
              <a:off x="551267" y="1102534"/>
              <a:ext cx="1369919" cy="69358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1921186" y="1102534"/>
              <a:ext cx="1488813" cy="715975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4" id="14"/>
            <p:cNvGrpSpPr/>
            <p:nvPr/>
          </p:nvGrpSpPr>
          <p:grpSpPr>
            <a:xfrm rot="0">
              <a:off x="1369919" y="0"/>
              <a:ext cx="1102534" cy="110253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2858732" y="1818509"/>
              <a:ext cx="1102534" cy="110253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sp>
          <p:nvSpPr>
            <p:cNvPr name="AutoShape 20" id="20"/>
            <p:cNvSpPr/>
            <p:nvPr/>
          </p:nvSpPr>
          <p:spPr>
            <a:xfrm>
              <a:off x="3410000" y="2921043"/>
              <a:ext cx="1102534" cy="5588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1" id="21"/>
            <p:cNvGrpSpPr/>
            <p:nvPr/>
          </p:nvGrpSpPr>
          <p:grpSpPr>
            <a:xfrm rot="0">
              <a:off x="3961267" y="3479843"/>
              <a:ext cx="1102534" cy="1102534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</p:grpSp>
      <p:sp>
        <p:nvSpPr>
          <p:cNvPr name="TextBox 24" id="24"/>
          <p:cNvSpPr txBox="true"/>
          <p:nvPr/>
        </p:nvSpPr>
        <p:spPr>
          <a:xfrm rot="0">
            <a:off x="677594" y="3314249"/>
            <a:ext cx="2108935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Thêm 100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4347659" y="7862900"/>
            <a:ext cx="1201413" cy="1191251"/>
            <a:chOff x="0" y="0"/>
            <a:chExt cx="1601884" cy="1588335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499349" y="485801"/>
              <a:ext cx="1102534" cy="1102534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  <p:sp>
          <p:nvSpPr>
            <p:cNvPr name="AutoShape 29" id="29"/>
            <p:cNvSpPr/>
            <p:nvPr/>
          </p:nvSpPr>
          <p:spPr>
            <a:xfrm>
              <a:off x="10320" y="23209"/>
              <a:ext cx="1040296" cy="46259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4121884" y="5868141"/>
            <a:ext cx="2854375" cy="71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Right-Right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68553" y="8421558"/>
            <a:ext cx="4079106" cy="1006284"/>
            <a:chOff x="0" y="0"/>
            <a:chExt cx="5438807" cy="1341712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1104456" y="-29889"/>
              <a:ext cx="4334351" cy="1371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trái node 75</a:t>
              </a:r>
            </a:p>
          </p:txBody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268553" y="9258300"/>
            <a:ext cx="5066134" cy="1006284"/>
            <a:chOff x="0" y="0"/>
            <a:chExt cx="6754846" cy="1341712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1104456" y="-29889"/>
              <a:ext cx="5650390" cy="1371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màu node 75 và 80</a:t>
              </a:r>
            </a:p>
          </p:txBody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7676136" y="4478233"/>
            <a:ext cx="3746068" cy="3384667"/>
            <a:chOff x="0" y="0"/>
            <a:chExt cx="4994757" cy="4512889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1440333"/>
              <a:ext cx="1102534" cy="1102534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41" id="41"/>
            <p:cNvSpPr/>
            <p:nvPr/>
          </p:nvSpPr>
          <p:spPr>
            <a:xfrm flipH="true">
              <a:off x="551267" y="1102534"/>
              <a:ext cx="1449356" cy="33779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2000624" y="1102534"/>
              <a:ext cx="1462265" cy="4188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43" id="43"/>
            <p:cNvGrpSpPr/>
            <p:nvPr/>
          </p:nvGrpSpPr>
          <p:grpSpPr>
            <a:xfrm rot="0">
              <a:off x="1449356" y="0"/>
              <a:ext cx="1102534" cy="1102534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1710798" y="3410355"/>
              <a:ext cx="1102534" cy="1102534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2813332" y="1483102"/>
              <a:ext cx="1102534" cy="1102534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3892223" y="3410355"/>
              <a:ext cx="1102534" cy="1102534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  <p:sp>
          <p:nvSpPr>
            <p:cNvPr name="AutoShape 55" id="55"/>
            <p:cNvSpPr/>
            <p:nvPr/>
          </p:nvSpPr>
          <p:spPr>
            <a:xfrm>
              <a:off x="3364599" y="2627484"/>
              <a:ext cx="1078891" cy="78287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6" id="56"/>
            <p:cNvSpPr/>
            <p:nvPr/>
          </p:nvSpPr>
          <p:spPr>
            <a:xfrm flipH="true">
              <a:off x="2262065" y="2585636"/>
              <a:ext cx="1102534" cy="824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AutoShape 57" id="57"/>
          <p:cNvSpPr/>
          <p:nvPr/>
        </p:nvSpPr>
        <p:spPr>
          <a:xfrm>
            <a:off x="268553" y="1884137"/>
            <a:ext cx="8970886" cy="0"/>
          </a:xfrm>
          <a:prstGeom prst="line">
            <a:avLst/>
          </a:prstGeom>
          <a:ln cap="flat" w="38100">
            <a:solidFill>
              <a:srgbClr val="DA0307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58" id="58"/>
          <p:cNvSpPr txBox="true"/>
          <p:nvPr/>
        </p:nvSpPr>
        <p:spPr>
          <a:xfrm rot="0">
            <a:off x="677594" y="942975"/>
            <a:ext cx="5637696" cy="8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8B3DFF"/>
                </a:solidFill>
                <a:latin typeface="Pacifico"/>
                <a:ea typeface="Pacifico"/>
                <a:cs typeface="Pacifico"/>
                <a:sym typeface="Pacifico"/>
              </a:rPr>
              <a:t>Ví dụ: Tạo cây đỏ đen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28823" y="2041073"/>
            <a:ext cx="13294873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Tạo cây đỏ đen từ dãy số sau đây: 50, 75, 25, 80 , 100, 110, 105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46</a:t>
            </a:r>
          </a:p>
        </p:txBody>
      </p:sp>
      <p:sp>
        <p:nvSpPr>
          <p:cNvPr name="AutoShape 8" id="8"/>
          <p:cNvSpPr/>
          <p:nvPr/>
        </p:nvSpPr>
        <p:spPr>
          <a:xfrm>
            <a:off x="268553" y="1884137"/>
            <a:ext cx="8970886" cy="0"/>
          </a:xfrm>
          <a:prstGeom prst="line">
            <a:avLst/>
          </a:prstGeom>
          <a:ln cap="flat" w="38100">
            <a:solidFill>
              <a:srgbClr val="DA0307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9" id="9"/>
          <p:cNvSpPr txBox="true"/>
          <p:nvPr/>
        </p:nvSpPr>
        <p:spPr>
          <a:xfrm rot="0">
            <a:off x="677594" y="942975"/>
            <a:ext cx="5637696" cy="8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8B3DFF"/>
                </a:solidFill>
                <a:latin typeface="Pacifico"/>
                <a:ea typeface="Pacifico"/>
                <a:cs typeface="Pacifico"/>
                <a:sym typeface="Pacifico"/>
              </a:rPr>
              <a:t>Ví dụ: Tạo cây đỏ đen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8823" y="2041073"/>
            <a:ext cx="13294873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Tạo cây đỏ đen từ dãy số sau đây: 50, 75, 25, 80 , 100, 110, 105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77594" y="4565675"/>
            <a:ext cx="3797851" cy="3436783"/>
            <a:chOff x="0" y="0"/>
            <a:chExt cx="5063801" cy="458237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1796122"/>
              <a:ext cx="1102534" cy="110253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15" id="15"/>
            <p:cNvSpPr/>
            <p:nvPr/>
          </p:nvSpPr>
          <p:spPr>
            <a:xfrm flipH="true">
              <a:off x="551267" y="1102534"/>
              <a:ext cx="1369919" cy="69358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1921186" y="1102534"/>
              <a:ext cx="1488813" cy="715975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7" id="17"/>
            <p:cNvGrpSpPr/>
            <p:nvPr/>
          </p:nvGrpSpPr>
          <p:grpSpPr>
            <a:xfrm rot="0">
              <a:off x="1369919" y="0"/>
              <a:ext cx="1102534" cy="110253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2858732" y="1818509"/>
              <a:ext cx="1102534" cy="1102534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sp>
          <p:nvSpPr>
            <p:cNvPr name="AutoShape 23" id="23"/>
            <p:cNvSpPr/>
            <p:nvPr/>
          </p:nvSpPr>
          <p:spPr>
            <a:xfrm>
              <a:off x="3410000" y="2921043"/>
              <a:ext cx="1102534" cy="5588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4" id="24"/>
            <p:cNvGrpSpPr/>
            <p:nvPr/>
          </p:nvGrpSpPr>
          <p:grpSpPr>
            <a:xfrm rot="0">
              <a:off x="3961267" y="3479843"/>
              <a:ext cx="1102534" cy="110253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</p:grpSp>
      <p:sp>
        <p:nvSpPr>
          <p:cNvPr name="TextBox 27" id="27"/>
          <p:cNvSpPr txBox="true"/>
          <p:nvPr/>
        </p:nvSpPr>
        <p:spPr>
          <a:xfrm rot="0">
            <a:off x="677594" y="3314249"/>
            <a:ext cx="2108935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Thêm 100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4347659" y="7862900"/>
            <a:ext cx="1201413" cy="1191251"/>
            <a:chOff x="0" y="0"/>
            <a:chExt cx="1601884" cy="1588335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499349" y="485801"/>
              <a:ext cx="1102534" cy="1102534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  <p:sp>
          <p:nvSpPr>
            <p:cNvPr name="AutoShape 32" id="32"/>
            <p:cNvSpPr/>
            <p:nvPr/>
          </p:nvSpPr>
          <p:spPr>
            <a:xfrm>
              <a:off x="10320" y="23209"/>
              <a:ext cx="1040296" cy="46259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TextBox 33" id="33"/>
          <p:cNvSpPr txBox="true"/>
          <p:nvPr/>
        </p:nvSpPr>
        <p:spPr>
          <a:xfrm rot="0">
            <a:off x="4121884" y="5868141"/>
            <a:ext cx="2854375" cy="71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Right-Right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268553" y="8421558"/>
            <a:ext cx="4079106" cy="1006284"/>
            <a:chOff x="0" y="0"/>
            <a:chExt cx="5438807" cy="1341712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1104456" y="-29889"/>
              <a:ext cx="4334351" cy="1371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trái node 75</a:t>
              </a:r>
            </a:p>
          </p:txBody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268553" y="9258300"/>
            <a:ext cx="5066134" cy="1006284"/>
            <a:chOff x="0" y="0"/>
            <a:chExt cx="6754846" cy="1341712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1104456" y="-29889"/>
              <a:ext cx="5650390" cy="1371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màu node 75 và 80</a:t>
              </a:r>
            </a:p>
          </p:txBody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7676136" y="4478233"/>
            <a:ext cx="3746068" cy="3384667"/>
            <a:chOff x="0" y="0"/>
            <a:chExt cx="4994757" cy="4512889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1440333"/>
              <a:ext cx="1102534" cy="1102534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44" id="44"/>
            <p:cNvSpPr/>
            <p:nvPr/>
          </p:nvSpPr>
          <p:spPr>
            <a:xfrm flipH="true">
              <a:off x="551267" y="1102534"/>
              <a:ext cx="1449356" cy="33779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5" id="45"/>
            <p:cNvSpPr/>
            <p:nvPr/>
          </p:nvSpPr>
          <p:spPr>
            <a:xfrm>
              <a:off x="2000624" y="1102534"/>
              <a:ext cx="1462265" cy="4188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46" id="46"/>
            <p:cNvGrpSpPr/>
            <p:nvPr/>
          </p:nvGrpSpPr>
          <p:grpSpPr>
            <a:xfrm rot="0">
              <a:off x="1449356" y="0"/>
              <a:ext cx="1102534" cy="1102534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1710798" y="3410355"/>
              <a:ext cx="1102534" cy="1102534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2813332" y="1483102"/>
              <a:ext cx="1102534" cy="1102534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3892223" y="3410355"/>
              <a:ext cx="1102534" cy="1102534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  <p:sp>
          <p:nvSpPr>
            <p:cNvPr name="AutoShape 58" id="58"/>
            <p:cNvSpPr/>
            <p:nvPr/>
          </p:nvSpPr>
          <p:spPr>
            <a:xfrm>
              <a:off x="3364599" y="2627484"/>
              <a:ext cx="1078891" cy="78287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9" id="59"/>
            <p:cNvSpPr/>
            <p:nvPr/>
          </p:nvSpPr>
          <p:spPr>
            <a:xfrm flipH="true">
              <a:off x="2262065" y="2585636"/>
              <a:ext cx="1102534" cy="824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TextBox 60" id="60"/>
          <p:cNvSpPr txBox="true"/>
          <p:nvPr/>
        </p:nvSpPr>
        <p:spPr>
          <a:xfrm rot="0">
            <a:off x="8813961" y="3314249"/>
            <a:ext cx="2108935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Thêm 110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11070736" y="7845736"/>
            <a:ext cx="1178369" cy="1208415"/>
            <a:chOff x="0" y="0"/>
            <a:chExt cx="1571158" cy="1611220"/>
          </a:xfrm>
        </p:grpSpPr>
        <p:grpSp>
          <p:nvGrpSpPr>
            <p:cNvPr name="Group 62" id="62"/>
            <p:cNvGrpSpPr/>
            <p:nvPr/>
          </p:nvGrpSpPr>
          <p:grpSpPr>
            <a:xfrm rot="0">
              <a:off x="468624" y="508686"/>
              <a:ext cx="1102534" cy="1102534"/>
              <a:chOff x="0" y="0"/>
              <a:chExt cx="812800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110</a:t>
                </a:r>
              </a:p>
            </p:txBody>
          </p:sp>
        </p:grpSp>
        <p:sp>
          <p:nvSpPr>
            <p:cNvPr name="AutoShape 65" id="65"/>
            <p:cNvSpPr/>
            <p:nvPr/>
          </p:nvSpPr>
          <p:spPr>
            <a:xfrm>
              <a:off x="11020" y="22885"/>
              <a:ext cx="1008872" cy="4858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TextBox 66" id="66"/>
          <p:cNvSpPr txBox="true"/>
          <p:nvPr/>
        </p:nvSpPr>
        <p:spPr>
          <a:xfrm rot="0">
            <a:off x="7124044" y="8382325"/>
            <a:ext cx="4039912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TH3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 và U màu đỏ</a:t>
            </a:r>
          </a:p>
        </p:txBody>
      </p:sp>
      <p:grpSp>
        <p:nvGrpSpPr>
          <p:cNvPr name="Group 67" id="67"/>
          <p:cNvGrpSpPr/>
          <p:nvPr/>
        </p:nvGrpSpPr>
        <p:grpSpPr>
          <a:xfrm rot="0">
            <a:off x="12857517" y="8389059"/>
            <a:ext cx="5298879" cy="517142"/>
            <a:chOff x="0" y="0"/>
            <a:chExt cx="7065172" cy="689523"/>
          </a:xfrm>
        </p:grpSpPr>
        <p:sp>
          <p:nvSpPr>
            <p:cNvPr name="TextBox 68" id="68"/>
            <p:cNvSpPr txBox="true"/>
            <p:nvPr/>
          </p:nvSpPr>
          <p:spPr>
            <a:xfrm rot="0">
              <a:off x="928984" y="-29889"/>
              <a:ext cx="6136188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75 và 100 thành đen</a:t>
              </a:r>
            </a:p>
          </p:txBody>
        </p:sp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0" id="70"/>
          <p:cNvGrpSpPr/>
          <p:nvPr/>
        </p:nvGrpSpPr>
        <p:grpSpPr>
          <a:xfrm rot="0">
            <a:off x="12857517" y="9150541"/>
            <a:ext cx="3917039" cy="517142"/>
            <a:chOff x="0" y="0"/>
            <a:chExt cx="5222718" cy="689523"/>
          </a:xfrm>
        </p:grpSpPr>
        <p:sp>
          <p:nvSpPr>
            <p:cNvPr name="TextBox 71" id="71"/>
            <p:cNvSpPr txBox="true"/>
            <p:nvPr/>
          </p:nvSpPr>
          <p:spPr>
            <a:xfrm rot="0">
              <a:off x="928984" y="-29889"/>
              <a:ext cx="4293734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80 thành đỏ</a:t>
              </a:r>
            </a:p>
          </p:txBody>
        </p:sp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3" id="73"/>
          <p:cNvGrpSpPr/>
          <p:nvPr/>
        </p:nvGrpSpPr>
        <p:grpSpPr>
          <a:xfrm rot="0">
            <a:off x="13220472" y="3707184"/>
            <a:ext cx="4572968" cy="4575919"/>
            <a:chOff x="0" y="0"/>
            <a:chExt cx="6097291" cy="6101225"/>
          </a:xfrm>
        </p:grpSpPr>
        <p:grpSp>
          <p:nvGrpSpPr>
            <p:cNvPr name="Group 74" id="74"/>
            <p:cNvGrpSpPr/>
            <p:nvPr/>
          </p:nvGrpSpPr>
          <p:grpSpPr>
            <a:xfrm rot="0">
              <a:off x="0" y="1440333"/>
              <a:ext cx="1102534" cy="1102534"/>
              <a:chOff x="0" y="0"/>
              <a:chExt cx="812800" cy="81280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77" id="77"/>
            <p:cNvSpPr/>
            <p:nvPr/>
          </p:nvSpPr>
          <p:spPr>
            <a:xfrm flipH="true">
              <a:off x="551267" y="1102534"/>
              <a:ext cx="1449356" cy="33779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78" id="78"/>
            <p:cNvSpPr/>
            <p:nvPr/>
          </p:nvSpPr>
          <p:spPr>
            <a:xfrm>
              <a:off x="2000624" y="1102534"/>
              <a:ext cx="1462265" cy="4188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79" id="79"/>
            <p:cNvGrpSpPr/>
            <p:nvPr/>
          </p:nvGrpSpPr>
          <p:grpSpPr>
            <a:xfrm rot="0">
              <a:off x="1449356" y="0"/>
              <a:ext cx="1102534" cy="1102534"/>
              <a:chOff x="0" y="0"/>
              <a:chExt cx="812800" cy="81280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82" id="82"/>
            <p:cNvGrpSpPr/>
            <p:nvPr/>
          </p:nvGrpSpPr>
          <p:grpSpPr>
            <a:xfrm rot="0">
              <a:off x="1710798" y="3410355"/>
              <a:ext cx="1102534" cy="1102534"/>
              <a:chOff x="0" y="0"/>
              <a:chExt cx="812800" cy="812800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2813332" y="1483102"/>
              <a:ext cx="1102534" cy="1102534"/>
              <a:chOff x="0" y="0"/>
              <a:chExt cx="812800" cy="812800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3892223" y="3410355"/>
              <a:ext cx="1102534" cy="1102534"/>
              <a:chOff x="0" y="0"/>
              <a:chExt cx="812800" cy="812800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  <p:sp>
          <p:nvSpPr>
            <p:cNvPr name="AutoShape 91" id="91"/>
            <p:cNvSpPr/>
            <p:nvPr/>
          </p:nvSpPr>
          <p:spPr>
            <a:xfrm>
              <a:off x="3364599" y="2627484"/>
              <a:ext cx="1078891" cy="78287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92" id="92"/>
            <p:cNvSpPr/>
            <p:nvPr/>
          </p:nvSpPr>
          <p:spPr>
            <a:xfrm flipH="true">
              <a:off x="2262065" y="2585636"/>
              <a:ext cx="1102534" cy="824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93" id="93"/>
            <p:cNvGrpSpPr/>
            <p:nvPr/>
          </p:nvGrpSpPr>
          <p:grpSpPr>
            <a:xfrm rot="0">
              <a:off x="4994757" y="4998690"/>
              <a:ext cx="1102534" cy="1102534"/>
              <a:chOff x="0" y="0"/>
              <a:chExt cx="812800" cy="812800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110</a:t>
                </a:r>
              </a:p>
            </p:txBody>
          </p:sp>
        </p:grpSp>
        <p:sp>
          <p:nvSpPr>
            <p:cNvPr name="AutoShape 96" id="96"/>
            <p:cNvSpPr/>
            <p:nvPr/>
          </p:nvSpPr>
          <p:spPr>
            <a:xfrm>
              <a:off x="4537153" y="4512889"/>
              <a:ext cx="1008872" cy="4858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</p:spTree>
  </p:cSld>
  <p:clrMapOvr>
    <a:masterClrMapping/>
  </p:clrMapOvr>
  <p:transition spd="slow">
    <p:fade/>
  </p:transition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47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77594" y="4565675"/>
            <a:ext cx="3797851" cy="3436783"/>
            <a:chOff x="0" y="0"/>
            <a:chExt cx="5063801" cy="458237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1796122"/>
              <a:ext cx="1102534" cy="1102534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12" id="12"/>
            <p:cNvSpPr/>
            <p:nvPr/>
          </p:nvSpPr>
          <p:spPr>
            <a:xfrm flipH="true">
              <a:off x="551267" y="1102534"/>
              <a:ext cx="1369919" cy="69358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1921186" y="1102534"/>
              <a:ext cx="1488813" cy="715975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4" id="14"/>
            <p:cNvGrpSpPr/>
            <p:nvPr/>
          </p:nvGrpSpPr>
          <p:grpSpPr>
            <a:xfrm rot="0">
              <a:off x="1369919" y="0"/>
              <a:ext cx="1102534" cy="110253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2858732" y="1818509"/>
              <a:ext cx="1102534" cy="110253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sp>
          <p:nvSpPr>
            <p:cNvPr name="AutoShape 20" id="20"/>
            <p:cNvSpPr/>
            <p:nvPr/>
          </p:nvSpPr>
          <p:spPr>
            <a:xfrm>
              <a:off x="3410000" y="2921043"/>
              <a:ext cx="1102534" cy="5588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1" id="21"/>
            <p:cNvGrpSpPr/>
            <p:nvPr/>
          </p:nvGrpSpPr>
          <p:grpSpPr>
            <a:xfrm rot="0">
              <a:off x="3961267" y="3479843"/>
              <a:ext cx="1102534" cy="1102534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</p:grpSp>
      <p:sp>
        <p:nvSpPr>
          <p:cNvPr name="TextBox 24" id="24"/>
          <p:cNvSpPr txBox="true"/>
          <p:nvPr/>
        </p:nvSpPr>
        <p:spPr>
          <a:xfrm rot="0">
            <a:off x="677594" y="3314249"/>
            <a:ext cx="2108935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Thêm 100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4347659" y="7862900"/>
            <a:ext cx="1201413" cy="1191251"/>
            <a:chOff x="0" y="0"/>
            <a:chExt cx="1601884" cy="1588335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499349" y="485801"/>
              <a:ext cx="1102534" cy="1102534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  <p:sp>
          <p:nvSpPr>
            <p:cNvPr name="AutoShape 29" id="29"/>
            <p:cNvSpPr/>
            <p:nvPr/>
          </p:nvSpPr>
          <p:spPr>
            <a:xfrm>
              <a:off x="10320" y="23209"/>
              <a:ext cx="1040296" cy="46259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4121884" y="5868141"/>
            <a:ext cx="2854375" cy="71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Right-Right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68553" y="8421558"/>
            <a:ext cx="4079106" cy="1006284"/>
            <a:chOff x="0" y="0"/>
            <a:chExt cx="5438807" cy="1341712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1104456" y="-29889"/>
              <a:ext cx="4334351" cy="1371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trái node 75</a:t>
              </a:r>
            </a:p>
          </p:txBody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268553" y="9258300"/>
            <a:ext cx="5066134" cy="1006284"/>
            <a:chOff x="0" y="0"/>
            <a:chExt cx="6754846" cy="1341712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1104456" y="-29889"/>
              <a:ext cx="5650390" cy="1371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màu node 75 và 80</a:t>
              </a:r>
            </a:p>
          </p:txBody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7676136" y="4478233"/>
            <a:ext cx="3746068" cy="3384667"/>
            <a:chOff x="0" y="0"/>
            <a:chExt cx="4994757" cy="4512889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1440333"/>
              <a:ext cx="1102534" cy="1102534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41" id="41"/>
            <p:cNvSpPr/>
            <p:nvPr/>
          </p:nvSpPr>
          <p:spPr>
            <a:xfrm flipH="true">
              <a:off x="551267" y="1102534"/>
              <a:ext cx="1449356" cy="33779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2000624" y="1102534"/>
              <a:ext cx="1462265" cy="4188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43" id="43"/>
            <p:cNvGrpSpPr/>
            <p:nvPr/>
          </p:nvGrpSpPr>
          <p:grpSpPr>
            <a:xfrm rot="0">
              <a:off x="1449356" y="0"/>
              <a:ext cx="1102534" cy="1102534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1710798" y="3410355"/>
              <a:ext cx="1102534" cy="1102534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2813332" y="1483102"/>
              <a:ext cx="1102534" cy="1102534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3892223" y="3410355"/>
              <a:ext cx="1102534" cy="1102534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  <p:sp>
          <p:nvSpPr>
            <p:cNvPr name="AutoShape 55" id="55"/>
            <p:cNvSpPr/>
            <p:nvPr/>
          </p:nvSpPr>
          <p:spPr>
            <a:xfrm>
              <a:off x="3364599" y="2627484"/>
              <a:ext cx="1078891" cy="78287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6" id="56"/>
            <p:cNvSpPr/>
            <p:nvPr/>
          </p:nvSpPr>
          <p:spPr>
            <a:xfrm flipH="true">
              <a:off x="2262065" y="2585636"/>
              <a:ext cx="1102534" cy="824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TextBox 57" id="57"/>
          <p:cNvSpPr txBox="true"/>
          <p:nvPr/>
        </p:nvSpPr>
        <p:spPr>
          <a:xfrm rot="0">
            <a:off x="8813961" y="3314249"/>
            <a:ext cx="2108935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Thêm 110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11070736" y="7845736"/>
            <a:ext cx="1178369" cy="1208415"/>
            <a:chOff x="0" y="0"/>
            <a:chExt cx="1571158" cy="1611220"/>
          </a:xfrm>
        </p:grpSpPr>
        <p:grpSp>
          <p:nvGrpSpPr>
            <p:cNvPr name="Group 59" id="59"/>
            <p:cNvGrpSpPr/>
            <p:nvPr/>
          </p:nvGrpSpPr>
          <p:grpSpPr>
            <a:xfrm rot="0">
              <a:off x="468624" y="508686"/>
              <a:ext cx="1102534" cy="1102534"/>
              <a:chOff x="0" y="0"/>
              <a:chExt cx="812800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110</a:t>
                </a:r>
              </a:p>
            </p:txBody>
          </p:sp>
        </p:grpSp>
        <p:sp>
          <p:nvSpPr>
            <p:cNvPr name="AutoShape 62" id="62"/>
            <p:cNvSpPr/>
            <p:nvPr/>
          </p:nvSpPr>
          <p:spPr>
            <a:xfrm>
              <a:off x="11020" y="22885"/>
              <a:ext cx="1008872" cy="4858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TextBox 63" id="63"/>
          <p:cNvSpPr txBox="true"/>
          <p:nvPr/>
        </p:nvSpPr>
        <p:spPr>
          <a:xfrm rot="0">
            <a:off x="7124044" y="8382325"/>
            <a:ext cx="4039912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TH3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 và U màu đỏ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12857517" y="8389059"/>
            <a:ext cx="5298879" cy="517142"/>
            <a:chOff x="0" y="0"/>
            <a:chExt cx="7065172" cy="689523"/>
          </a:xfrm>
        </p:grpSpPr>
        <p:sp>
          <p:nvSpPr>
            <p:cNvPr name="TextBox 65" id="65"/>
            <p:cNvSpPr txBox="true"/>
            <p:nvPr/>
          </p:nvSpPr>
          <p:spPr>
            <a:xfrm rot="0">
              <a:off x="928984" y="-29889"/>
              <a:ext cx="6136188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75 và 100 thành đen</a:t>
              </a:r>
            </a:p>
          </p:txBody>
        </p:sp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7" id="67"/>
          <p:cNvGrpSpPr/>
          <p:nvPr/>
        </p:nvGrpSpPr>
        <p:grpSpPr>
          <a:xfrm rot="0">
            <a:off x="12857517" y="9150541"/>
            <a:ext cx="3917039" cy="517142"/>
            <a:chOff x="0" y="0"/>
            <a:chExt cx="5222718" cy="689523"/>
          </a:xfrm>
        </p:grpSpPr>
        <p:sp>
          <p:nvSpPr>
            <p:cNvPr name="TextBox 68" id="68"/>
            <p:cNvSpPr txBox="true"/>
            <p:nvPr/>
          </p:nvSpPr>
          <p:spPr>
            <a:xfrm rot="0">
              <a:off x="928984" y="-29889"/>
              <a:ext cx="4293734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80 thành đỏ</a:t>
              </a:r>
            </a:p>
          </p:txBody>
        </p:sp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0" id="70"/>
          <p:cNvGrpSpPr/>
          <p:nvPr/>
        </p:nvGrpSpPr>
        <p:grpSpPr>
          <a:xfrm rot="0">
            <a:off x="13220472" y="3694482"/>
            <a:ext cx="4572968" cy="4575919"/>
            <a:chOff x="0" y="0"/>
            <a:chExt cx="6097291" cy="6101225"/>
          </a:xfrm>
        </p:grpSpPr>
        <p:grpSp>
          <p:nvGrpSpPr>
            <p:cNvPr name="Group 71" id="71"/>
            <p:cNvGrpSpPr/>
            <p:nvPr/>
          </p:nvGrpSpPr>
          <p:grpSpPr>
            <a:xfrm rot="0">
              <a:off x="0" y="1440333"/>
              <a:ext cx="1102534" cy="1102534"/>
              <a:chOff x="0" y="0"/>
              <a:chExt cx="812800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74" id="74"/>
            <p:cNvSpPr/>
            <p:nvPr/>
          </p:nvSpPr>
          <p:spPr>
            <a:xfrm flipH="true">
              <a:off x="551267" y="1102534"/>
              <a:ext cx="1449356" cy="33779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75" id="75"/>
            <p:cNvSpPr/>
            <p:nvPr/>
          </p:nvSpPr>
          <p:spPr>
            <a:xfrm>
              <a:off x="2000624" y="1102534"/>
              <a:ext cx="1363976" cy="38056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76" id="76"/>
            <p:cNvGrpSpPr/>
            <p:nvPr/>
          </p:nvGrpSpPr>
          <p:grpSpPr>
            <a:xfrm rot="0">
              <a:off x="1449356" y="0"/>
              <a:ext cx="1102534" cy="1102534"/>
              <a:chOff x="0" y="0"/>
              <a:chExt cx="812800" cy="81280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1710798" y="3410355"/>
              <a:ext cx="1102534" cy="1102534"/>
              <a:chOff x="0" y="0"/>
              <a:chExt cx="812800" cy="81280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82" id="82"/>
            <p:cNvGrpSpPr/>
            <p:nvPr/>
          </p:nvGrpSpPr>
          <p:grpSpPr>
            <a:xfrm rot="0">
              <a:off x="2813332" y="1483102"/>
              <a:ext cx="1102534" cy="1102534"/>
              <a:chOff x="0" y="0"/>
              <a:chExt cx="812800" cy="812800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3892223" y="3410355"/>
              <a:ext cx="1102534" cy="1102534"/>
              <a:chOff x="0" y="0"/>
              <a:chExt cx="812800" cy="812800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  <p:sp>
          <p:nvSpPr>
            <p:cNvPr name="AutoShape 88" id="88"/>
            <p:cNvSpPr/>
            <p:nvPr/>
          </p:nvSpPr>
          <p:spPr>
            <a:xfrm>
              <a:off x="3364599" y="2585636"/>
              <a:ext cx="1078891" cy="824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89" id="89"/>
            <p:cNvSpPr/>
            <p:nvPr/>
          </p:nvSpPr>
          <p:spPr>
            <a:xfrm flipH="true">
              <a:off x="2262065" y="2585636"/>
              <a:ext cx="1102534" cy="824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90" id="90"/>
            <p:cNvGrpSpPr/>
            <p:nvPr/>
          </p:nvGrpSpPr>
          <p:grpSpPr>
            <a:xfrm rot="0">
              <a:off x="4994757" y="4998690"/>
              <a:ext cx="1102534" cy="1102534"/>
              <a:chOff x="0" y="0"/>
              <a:chExt cx="812800" cy="81280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110</a:t>
                </a:r>
              </a:p>
            </p:txBody>
          </p:sp>
        </p:grpSp>
        <p:sp>
          <p:nvSpPr>
            <p:cNvPr name="AutoShape 93" id="93"/>
            <p:cNvSpPr/>
            <p:nvPr/>
          </p:nvSpPr>
          <p:spPr>
            <a:xfrm>
              <a:off x="4537153" y="4512889"/>
              <a:ext cx="1008872" cy="4858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AutoShape 94" id="94"/>
          <p:cNvSpPr/>
          <p:nvPr/>
        </p:nvSpPr>
        <p:spPr>
          <a:xfrm>
            <a:off x="268553" y="1884137"/>
            <a:ext cx="8970886" cy="0"/>
          </a:xfrm>
          <a:prstGeom prst="line">
            <a:avLst/>
          </a:prstGeom>
          <a:ln cap="flat" w="38100">
            <a:solidFill>
              <a:srgbClr val="DA0307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95" id="95"/>
          <p:cNvSpPr txBox="true"/>
          <p:nvPr/>
        </p:nvSpPr>
        <p:spPr>
          <a:xfrm rot="0">
            <a:off x="677594" y="942975"/>
            <a:ext cx="5637696" cy="8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8B3DFF"/>
                </a:solidFill>
                <a:latin typeface="Pacifico"/>
                <a:ea typeface="Pacifico"/>
                <a:cs typeface="Pacifico"/>
                <a:sym typeface="Pacifico"/>
              </a:rPr>
              <a:t>Ví dụ: Tạo cây đỏ đen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328823" y="2041073"/>
            <a:ext cx="13294873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Tạo cây đỏ đen từ dãy số sau đây: 50, 75, 25, 80 , 100, 110, 105</a:t>
            </a:r>
          </a:p>
        </p:txBody>
      </p:sp>
    </p:spTree>
  </p:cSld>
  <p:clrMapOvr>
    <a:masterClrMapping/>
  </p:clrMapOvr>
  <p:transition spd="slow">
    <p:fade/>
  </p:transition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195257" y="2973355"/>
            <a:ext cx="4572968" cy="4575919"/>
            <a:chOff x="0" y="0"/>
            <a:chExt cx="6097291" cy="6101225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1440333"/>
              <a:ext cx="1102534" cy="110253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11" id="11"/>
            <p:cNvSpPr/>
            <p:nvPr/>
          </p:nvSpPr>
          <p:spPr>
            <a:xfrm flipH="true">
              <a:off x="551267" y="1102534"/>
              <a:ext cx="1449356" cy="33779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2000624" y="1102534"/>
              <a:ext cx="1363976" cy="38056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3" id="13"/>
            <p:cNvGrpSpPr/>
            <p:nvPr/>
          </p:nvGrpSpPr>
          <p:grpSpPr>
            <a:xfrm rot="0">
              <a:off x="1449356" y="0"/>
              <a:ext cx="1102534" cy="1102534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710798" y="3410355"/>
              <a:ext cx="1102534" cy="1102534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2813332" y="1483102"/>
              <a:ext cx="1102534" cy="110253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3892223" y="3410355"/>
              <a:ext cx="1102534" cy="110253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  <p:sp>
          <p:nvSpPr>
            <p:cNvPr name="AutoShape 25" id="25"/>
            <p:cNvSpPr/>
            <p:nvPr/>
          </p:nvSpPr>
          <p:spPr>
            <a:xfrm>
              <a:off x="3364599" y="2585636"/>
              <a:ext cx="1078891" cy="824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6" id="26"/>
            <p:cNvSpPr/>
            <p:nvPr/>
          </p:nvSpPr>
          <p:spPr>
            <a:xfrm flipH="true">
              <a:off x="2262065" y="2585636"/>
              <a:ext cx="1102534" cy="824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7" id="27"/>
            <p:cNvGrpSpPr/>
            <p:nvPr/>
          </p:nvGrpSpPr>
          <p:grpSpPr>
            <a:xfrm rot="0">
              <a:off x="4994757" y="4998690"/>
              <a:ext cx="1102534" cy="1102534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110</a:t>
                </a:r>
              </a:p>
            </p:txBody>
          </p:sp>
        </p:grpSp>
        <p:sp>
          <p:nvSpPr>
            <p:cNvPr name="AutoShape 30" id="30"/>
            <p:cNvSpPr/>
            <p:nvPr/>
          </p:nvSpPr>
          <p:spPr>
            <a:xfrm>
              <a:off x="4390926" y="4483644"/>
              <a:ext cx="1155098" cy="51504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3114424" y="7530773"/>
            <a:ext cx="1244890" cy="1048260"/>
            <a:chOff x="0" y="0"/>
            <a:chExt cx="1659853" cy="1397680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295146"/>
              <a:ext cx="1102534" cy="1102534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105</a:t>
                </a:r>
              </a:p>
            </p:txBody>
          </p:sp>
        </p:grpSp>
        <p:sp>
          <p:nvSpPr>
            <p:cNvPr name="AutoShape 35" id="35"/>
            <p:cNvSpPr/>
            <p:nvPr/>
          </p:nvSpPr>
          <p:spPr>
            <a:xfrm flipH="true">
              <a:off x="551267" y="24669"/>
              <a:ext cx="1102534" cy="27047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TextBox 36" id="36"/>
          <p:cNvSpPr txBox="true"/>
          <p:nvPr/>
        </p:nvSpPr>
        <p:spPr>
          <a:xfrm rot="0">
            <a:off x="3464560" y="2897155"/>
            <a:ext cx="178043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Thêm 105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95257" y="7854074"/>
            <a:ext cx="2517829" cy="677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Right-Left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4904488" y="5619206"/>
            <a:ext cx="1367323" cy="676040"/>
            <a:chOff x="0" y="0"/>
            <a:chExt cx="1142014" cy="56464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6881411" y="3154387"/>
            <a:ext cx="5070859" cy="5605677"/>
            <a:chOff x="0" y="0"/>
            <a:chExt cx="6761146" cy="7474237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1440333"/>
              <a:ext cx="1102534" cy="1102534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45" id="45"/>
            <p:cNvSpPr/>
            <p:nvPr/>
          </p:nvSpPr>
          <p:spPr>
            <a:xfrm flipH="true">
              <a:off x="551267" y="1102534"/>
              <a:ext cx="1449356" cy="33779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2000624" y="1102534"/>
              <a:ext cx="1363976" cy="38056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47" id="47"/>
            <p:cNvGrpSpPr/>
            <p:nvPr/>
          </p:nvGrpSpPr>
          <p:grpSpPr>
            <a:xfrm rot="0">
              <a:off x="1449356" y="0"/>
              <a:ext cx="1102534" cy="1102534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1710798" y="3410355"/>
              <a:ext cx="1102534" cy="1102534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2813332" y="1483102"/>
              <a:ext cx="1102534" cy="1102534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3892223" y="3410355"/>
              <a:ext cx="1102534" cy="1102534"/>
              <a:chOff x="0" y="0"/>
              <a:chExt cx="8128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  <p:sp>
          <p:nvSpPr>
            <p:cNvPr name="AutoShape 59" id="59"/>
            <p:cNvSpPr/>
            <p:nvPr/>
          </p:nvSpPr>
          <p:spPr>
            <a:xfrm>
              <a:off x="3364599" y="2585636"/>
              <a:ext cx="1078891" cy="824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0" id="60"/>
            <p:cNvSpPr/>
            <p:nvPr/>
          </p:nvSpPr>
          <p:spPr>
            <a:xfrm flipH="true">
              <a:off x="2262065" y="2585636"/>
              <a:ext cx="1102534" cy="824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61" id="61"/>
            <p:cNvGrpSpPr/>
            <p:nvPr/>
          </p:nvGrpSpPr>
          <p:grpSpPr>
            <a:xfrm rot="0">
              <a:off x="5658612" y="6371702"/>
              <a:ext cx="1102534" cy="1102534"/>
              <a:chOff x="0" y="0"/>
              <a:chExt cx="812800" cy="8128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110</a:t>
                </a:r>
              </a:p>
            </p:txBody>
          </p:sp>
        </p:grpSp>
        <p:sp>
          <p:nvSpPr>
            <p:cNvPr name="AutoShape 64" id="64"/>
            <p:cNvSpPr/>
            <p:nvPr/>
          </p:nvSpPr>
          <p:spPr>
            <a:xfrm>
              <a:off x="4361681" y="4512889"/>
              <a:ext cx="950381" cy="37813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65" id="65"/>
            <p:cNvGrpSpPr/>
            <p:nvPr/>
          </p:nvGrpSpPr>
          <p:grpSpPr>
            <a:xfrm rot="0">
              <a:off x="4760795" y="4891029"/>
              <a:ext cx="1102534" cy="1102534"/>
              <a:chOff x="0" y="0"/>
              <a:chExt cx="812800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105</a:t>
                </a:r>
              </a:p>
            </p:txBody>
          </p:sp>
        </p:grpSp>
        <p:sp>
          <p:nvSpPr>
            <p:cNvPr name="AutoShape 68" id="68"/>
            <p:cNvSpPr/>
            <p:nvPr/>
          </p:nvSpPr>
          <p:spPr>
            <a:xfrm>
              <a:off x="5312062" y="5993563"/>
              <a:ext cx="897817" cy="37813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69" id="69"/>
          <p:cNvGrpSpPr/>
          <p:nvPr/>
        </p:nvGrpSpPr>
        <p:grpSpPr>
          <a:xfrm rot="0">
            <a:off x="2445775" y="8760065"/>
            <a:ext cx="4435637" cy="517142"/>
            <a:chOff x="0" y="0"/>
            <a:chExt cx="5914183" cy="689523"/>
          </a:xfrm>
        </p:grpSpPr>
        <p:sp>
          <p:nvSpPr>
            <p:cNvPr name="TextBox 70" id="70"/>
            <p:cNvSpPr txBox="true"/>
            <p:nvPr/>
          </p:nvSpPr>
          <p:spPr>
            <a:xfrm rot="0">
              <a:off x="830044" y="-50123"/>
              <a:ext cx="5084139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phải node 110</a:t>
              </a:r>
            </a:p>
          </p:txBody>
        </p:sp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2" id="72"/>
          <p:cNvGrpSpPr/>
          <p:nvPr/>
        </p:nvGrpSpPr>
        <p:grpSpPr>
          <a:xfrm rot="0">
            <a:off x="10311913" y="8893415"/>
            <a:ext cx="4324733" cy="517142"/>
            <a:chOff x="0" y="0"/>
            <a:chExt cx="5766310" cy="689523"/>
          </a:xfrm>
        </p:grpSpPr>
        <p:sp>
          <p:nvSpPr>
            <p:cNvPr name="TextBox 73" id="73"/>
            <p:cNvSpPr txBox="true"/>
            <p:nvPr/>
          </p:nvSpPr>
          <p:spPr>
            <a:xfrm rot="0">
              <a:off x="942904" y="-29889"/>
              <a:ext cx="4823407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trái node 100</a:t>
              </a:r>
            </a:p>
          </p:txBody>
        </p:sp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5" id="75"/>
          <p:cNvGrpSpPr/>
          <p:nvPr/>
        </p:nvGrpSpPr>
        <p:grpSpPr>
          <a:xfrm rot="0">
            <a:off x="11417740" y="5619206"/>
            <a:ext cx="1367323" cy="676040"/>
            <a:chOff x="0" y="0"/>
            <a:chExt cx="1142014" cy="564641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2333271" y="3333023"/>
            <a:ext cx="4643215" cy="4832560"/>
            <a:chOff x="0" y="0"/>
            <a:chExt cx="6190954" cy="6443413"/>
          </a:xfrm>
        </p:grpSpPr>
        <p:grpSp>
          <p:nvGrpSpPr>
            <p:cNvPr name="Group 79" id="79"/>
            <p:cNvGrpSpPr/>
            <p:nvPr/>
          </p:nvGrpSpPr>
          <p:grpSpPr>
            <a:xfrm rot="0">
              <a:off x="0" y="1440333"/>
              <a:ext cx="1102534" cy="1102534"/>
              <a:chOff x="0" y="0"/>
              <a:chExt cx="812800" cy="81280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82" id="82"/>
            <p:cNvSpPr/>
            <p:nvPr/>
          </p:nvSpPr>
          <p:spPr>
            <a:xfrm flipH="true">
              <a:off x="551267" y="1102534"/>
              <a:ext cx="1449356" cy="33779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83" id="83"/>
            <p:cNvSpPr/>
            <p:nvPr/>
          </p:nvSpPr>
          <p:spPr>
            <a:xfrm>
              <a:off x="2000624" y="1102534"/>
              <a:ext cx="1363976" cy="38056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84" id="84"/>
            <p:cNvGrpSpPr/>
            <p:nvPr/>
          </p:nvGrpSpPr>
          <p:grpSpPr>
            <a:xfrm rot="0">
              <a:off x="1449356" y="0"/>
              <a:ext cx="1102534" cy="1102534"/>
              <a:chOff x="0" y="0"/>
              <a:chExt cx="812800" cy="812800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1710798" y="3410355"/>
              <a:ext cx="1102534" cy="1102534"/>
              <a:chOff x="0" y="0"/>
              <a:chExt cx="812800" cy="812800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2813332" y="1483102"/>
              <a:ext cx="1102534" cy="1102534"/>
              <a:chOff x="0" y="0"/>
              <a:chExt cx="812800" cy="81280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2813332" y="5269168"/>
              <a:ext cx="1102534" cy="1102534"/>
              <a:chOff x="0" y="0"/>
              <a:chExt cx="812800" cy="812800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  <p:sp>
          <p:nvSpPr>
            <p:cNvPr name="AutoShape 96" id="96"/>
            <p:cNvSpPr/>
            <p:nvPr/>
          </p:nvSpPr>
          <p:spPr>
            <a:xfrm>
              <a:off x="3364599" y="2585636"/>
              <a:ext cx="1172553" cy="81272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97" id="97"/>
            <p:cNvSpPr/>
            <p:nvPr/>
          </p:nvSpPr>
          <p:spPr>
            <a:xfrm flipH="true">
              <a:off x="2262065" y="2585636"/>
              <a:ext cx="1102534" cy="824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98" id="98"/>
            <p:cNvGrpSpPr/>
            <p:nvPr/>
          </p:nvGrpSpPr>
          <p:grpSpPr>
            <a:xfrm rot="0">
              <a:off x="5088420" y="5340879"/>
              <a:ext cx="1102534" cy="1102534"/>
              <a:chOff x="0" y="0"/>
              <a:chExt cx="812800" cy="812800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110</a:t>
                </a:r>
              </a:p>
            </p:txBody>
          </p:sp>
        </p:grpSp>
        <p:sp>
          <p:nvSpPr>
            <p:cNvPr name="AutoShape 101" id="101"/>
            <p:cNvSpPr/>
            <p:nvPr/>
          </p:nvSpPr>
          <p:spPr>
            <a:xfrm flipH="true">
              <a:off x="3364599" y="4425154"/>
              <a:ext cx="1143308" cy="844015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02" id="102"/>
            <p:cNvGrpSpPr/>
            <p:nvPr/>
          </p:nvGrpSpPr>
          <p:grpSpPr>
            <a:xfrm rot="0">
              <a:off x="3985886" y="3398363"/>
              <a:ext cx="1102534" cy="1102534"/>
              <a:chOff x="0" y="0"/>
              <a:chExt cx="812800" cy="812800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105</a:t>
                </a:r>
              </a:p>
            </p:txBody>
          </p:sp>
        </p:grpSp>
        <p:sp>
          <p:nvSpPr>
            <p:cNvPr name="AutoShape 105" id="105"/>
            <p:cNvSpPr/>
            <p:nvPr/>
          </p:nvSpPr>
          <p:spPr>
            <a:xfrm>
              <a:off x="4537153" y="4500898"/>
              <a:ext cx="1102534" cy="83998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106" id="106"/>
          <p:cNvGrpSpPr/>
          <p:nvPr/>
        </p:nvGrpSpPr>
        <p:grpSpPr>
          <a:xfrm rot="0">
            <a:off x="11034597" y="9410557"/>
            <a:ext cx="4324733" cy="517142"/>
            <a:chOff x="0" y="0"/>
            <a:chExt cx="5766310" cy="689523"/>
          </a:xfrm>
        </p:grpSpPr>
        <p:sp>
          <p:nvSpPr>
            <p:cNvPr name="TextBox 107" id="107"/>
            <p:cNvSpPr txBox="true"/>
            <p:nvPr/>
          </p:nvSpPr>
          <p:spPr>
            <a:xfrm rot="0">
              <a:off x="942904" y="-29889"/>
              <a:ext cx="4823407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màu 100, 105</a:t>
              </a:r>
            </a:p>
          </p:txBody>
        </p:sp>
        <p:sp>
          <p:nvSpPr>
            <p:cNvPr name="Freeform 108" id="108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09" id="10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48</a:t>
            </a:r>
          </a:p>
        </p:txBody>
      </p:sp>
      <p:sp>
        <p:nvSpPr>
          <p:cNvPr name="AutoShape 110" id="110"/>
          <p:cNvSpPr/>
          <p:nvPr/>
        </p:nvSpPr>
        <p:spPr>
          <a:xfrm>
            <a:off x="268553" y="1884137"/>
            <a:ext cx="8970886" cy="0"/>
          </a:xfrm>
          <a:prstGeom prst="line">
            <a:avLst/>
          </a:prstGeom>
          <a:ln cap="flat" w="38100">
            <a:solidFill>
              <a:srgbClr val="DA0307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111" id="111"/>
          <p:cNvSpPr txBox="true"/>
          <p:nvPr/>
        </p:nvSpPr>
        <p:spPr>
          <a:xfrm rot="0">
            <a:off x="677594" y="942975"/>
            <a:ext cx="5637696" cy="8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8B3DFF"/>
                </a:solidFill>
                <a:latin typeface="Pacifico"/>
                <a:ea typeface="Pacifico"/>
                <a:cs typeface="Pacifico"/>
                <a:sym typeface="Pacifico"/>
              </a:rPr>
              <a:t>Ví dụ: Tạo cây đỏ đen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328823" y="2041073"/>
            <a:ext cx="13294873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Tạo cây đỏ đen từ dãy số sau đây: 50, 75, 25, 80 , 100, 110, 105</a:t>
            </a:r>
          </a:p>
        </p:txBody>
      </p:sp>
    </p:spTree>
  </p:cSld>
  <p:clrMapOvr>
    <a:masterClrMapping/>
  </p:clrMapOvr>
  <p:transition spd="slow">
    <p:fade/>
  </p:transition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195257" y="2973355"/>
            <a:ext cx="4572968" cy="4575919"/>
            <a:chOff x="0" y="0"/>
            <a:chExt cx="6097291" cy="6101225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1440333"/>
              <a:ext cx="1102534" cy="110253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11" id="11"/>
            <p:cNvSpPr/>
            <p:nvPr/>
          </p:nvSpPr>
          <p:spPr>
            <a:xfrm flipH="true">
              <a:off x="551267" y="1102534"/>
              <a:ext cx="1449356" cy="33779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2000624" y="1102534"/>
              <a:ext cx="1363976" cy="38056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3" id="13"/>
            <p:cNvGrpSpPr/>
            <p:nvPr/>
          </p:nvGrpSpPr>
          <p:grpSpPr>
            <a:xfrm rot="0">
              <a:off x="1449356" y="0"/>
              <a:ext cx="1102534" cy="1102534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710798" y="3410355"/>
              <a:ext cx="1102534" cy="1102534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2813332" y="1483102"/>
              <a:ext cx="1102534" cy="110253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3892223" y="3410355"/>
              <a:ext cx="1102534" cy="110253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  <p:sp>
          <p:nvSpPr>
            <p:cNvPr name="AutoShape 25" id="25"/>
            <p:cNvSpPr/>
            <p:nvPr/>
          </p:nvSpPr>
          <p:spPr>
            <a:xfrm>
              <a:off x="3364599" y="2585636"/>
              <a:ext cx="1078891" cy="824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6" id="26"/>
            <p:cNvSpPr/>
            <p:nvPr/>
          </p:nvSpPr>
          <p:spPr>
            <a:xfrm flipH="true">
              <a:off x="2262065" y="2585636"/>
              <a:ext cx="1102534" cy="824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7" id="27"/>
            <p:cNvGrpSpPr/>
            <p:nvPr/>
          </p:nvGrpSpPr>
          <p:grpSpPr>
            <a:xfrm rot="0">
              <a:off x="4994757" y="4998690"/>
              <a:ext cx="1102534" cy="1102534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110</a:t>
                </a:r>
              </a:p>
            </p:txBody>
          </p:sp>
        </p:grpSp>
        <p:sp>
          <p:nvSpPr>
            <p:cNvPr name="AutoShape 30" id="30"/>
            <p:cNvSpPr/>
            <p:nvPr/>
          </p:nvSpPr>
          <p:spPr>
            <a:xfrm>
              <a:off x="4390926" y="4483644"/>
              <a:ext cx="1155098" cy="51504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3114424" y="7530773"/>
            <a:ext cx="1244890" cy="1048260"/>
            <a:chOff x="0" y="0"/>
            <a:chExt cx="1659853" cy="1397680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295146"/>
              <a:ext cx="1102534" cy="1102534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105</a:t>
                </a:r>
              </a:p>
            </p:txBody>
          </p:sp>
        </p:grpSp>
        <p:sp>
          <p:nvSpPr>
            <p:cNvPr name="AutoShape 35" id="35"/>
            <p:cNvSpPr/>
            <p:nvPr/>
          </p:nvSpPr>
          <p:spPr>
            <a:xfrm flipH="true">
              <a:off x="551267" y="24669"/>
              <a:ext cx="1102534" cy="27047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TextBox 36" id="36"/>
          <p:cNvSpPr txBox="true"/>
          <p:nvPr/>
        </p:nvSpPr>
        <p:spPr>
          <a:xfrm rot="0">
            <a:off x="3464560" y="2897155"/>
            <a:ext cx="178043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Thêm 105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95257" y="7854074"/>
            <a:ext cx="2517829" cy="677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Right-Left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4904488" y="5619206"/>
            <a:ext cx="1367323" cy="676040"/>
            <a:chOff x="0" y="0"/>
            <a:chExt cx="1142014" cy="56464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6881411" y="3154387"/>
            <a:ext cx="5070859" cy="5605677"/>
            <a:chOff x="0" y="0"/>
            <a:chExt cx="6761146" cy="7474237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1440333"/>
              <a:ext cx="1102534" cy="1102534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45" id="45"/>
            <p:cNvSpPr/>
            <p:nvPr/>
          </p:nvSpPr>
          <p:spPr>
            <a:xfrm flipH="true">
              <a:off x="551267" y="1102534"/>
              <a:ext cx="1449356" cy="33779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2000624" y="1102534"/>
              <a:ext cx="1363976" cy="38056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47" id="47"/>
            <p:cNvGrpSpPr/>
            <p:nvPr/>
          </p:nvGrpSpPr>
          <p:grpSpPr>
            <a:xfrm rot="0">
              <a:off x="1449356" y="0"/>
              <a:ext cx="1102534" cy="1102534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1710798" y="3410355"/>
              <a:ext cx="1102534" cy="1102534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2813332" y="1483102"/>
              <a:ext cx="1102534" cy="1102534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3892223" y="3410355"/>
              <a:ext cx="1102534" cy="1102534"/>
              <a:chOff x="0" y="0"/>
              <a:chExt cx="8128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  <p:sp>
          <p:nvSpPr>
            <p:cNvPr name="AutoShape 59" id="59"/>
            <p:cNvSpPr/>
            <p:nvPr/>
          </p:nvSpPr>
          <p:spPr>
            <a:xfrm>
              <a:off x="3364599" y="2585636"/>
              <a:ext cx="1078891" cy="824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0" id="60"/>
            <p:cNvSpPr/>
            <p:nvPr/>
          </p:nvSpPr>
          <p:spPr>
            <a:xfrm flipH="true">
              <a:off x="2262065" y="2585636"/>
              <a:ext cx="1102534" cy="824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61" id="61"/>
            <p:cNvGrpSpPr/>
            <p:nvPr/>
          </p:nvGrpSpPr>
          <p:grpSpPr>
            <a:xfrm rot="0">
              <a:off x="5658612" y="6371702"/>
              <a:ext cx="1102534" cy="1102534"/>
              <a:chOff x="0" y="0"/>
              <a:chExt cx="812800" cy="8128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110</a:t>
                </a:r>
              </a:p>
            </p:txBody>
          </p:sp>
        </p:grpSp>
        <p:sp>
          <p:nvSpPr>
            <p:cNvPr name="AutoShape 64" id="64"/>
            <p:cNvSpPr/>
            <p:nvPr/>
          </p:nvSpPr>
          <p:spPr>
            <a:xfrm>
              <a:off x="4361681" y="4512889"/>
              <a:ext cx="950381" cy="37813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65" id="65"/>
            <p:cNvGrpSpPr/>
            <p:nvPr/>
          </p:nvGrpSpPr>
          <p:grpSpPr>
            <a:xfrm rot="0">
              <a:off x="4760795" y="4891029"/>
              <a:ext cx="1102534" cy="1102534"/>
              <a:chOff x="0" y="0"/>
              <a:chExt cx="812800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105</a:t>
                </a:r>
              </a:p>
            </p:txBody>
          </p:sp>
        </p:grpSp>
        <p:sp>
          <p:nvSpPr>
            <p:cNvPr name="AutoShape 68" id="68"/>
            <p:cNvSpPr/>
            <p:nvPr/>
          </p:nvSpPr>
          <p:spPr>
            <a:xfrm>
              <a:off x="5312062" y="5993563"/>
              <a:ext cx="897817" cy="37813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69" id="69"/>
          <p:cNvGrpSpPr/>
          <p:nvPr/>
        </p:nvGrpSpPr>
        <p:grpSpPr>
          <a:xfrm rot="0">
            <a:off x="2445775" y="8760065"/>
            <a:ext cx="4435637" cy="517142"/>
            <a:chOff x="0" y="0"/>
            <a:chExt cx="5914183" cy="689523"/>
          </a:xfrm>
        </p:grpSpPr>
        <p:sp>
          <p:nvSpPr>
            <p:cNvPr name="TextBox 70" id="70"/>
            <p:cNvSpPr txBox="true"/>
            <p:nvPr/>
          </p:nvSpPr>
          <p:spPr>
            <a:xfrm rot="0">
              <a:off x="830044" y="-50123"/>
              <a:ext cx="5084139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phải node 110</a:t>
              </a:r>
            </a:p>
          </p:txBody>
        </p:sp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2" id="72"/>
          <p:cNvGrpSpPr/>
          <p:nvPr/>
        </p:nvGrpSpPr>
        <p:grpSpPr>
          <a:xfrm rot="0">
            <a:off x="10311913" y="8893415"/>
            <a:ext cx="4324733" cy="517142"/>
            <a:chOff x="0" y="0"/>
            <a:chExt cx="5766310" cy="689523"/>
          </a:xfrm>
        </p:grpSpPr>
        <p:sp>
          <p:nvSpPr>
            <p:cNvPr name="TextBox 73" id="73"/>
            <p:cNvSpPr txBox="true"/>
            <p:nvPr/>
          </p:nvSpPr>
          <p:spPr>
            <a:xfrm rot="0">
              <a:off x="942904" y="-29889"/>
              <a:ext cx="4823407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trái node 100</a:t>
              </a:r>
            </a:p>
          </p:txBody>
        </p:sp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5" id="75"/>
          <p:cNvGrpSpPr/>
          <p:nvPr/>
        </p:nvGrpSpPr>
        <p:grpSpPr>
          <a:xfrm rot="0">
            <a:off x="11417740" y="5619206"/>
            <a:ext cx="1367323" cy="676040"/>
            <a:chOff x="0" y="0"/>
            <a:chExt cx="1142014" cy="564641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2333271" y="3333023"/>
            <a:ext cx="4643215" cy="4832560"/>
            <a:chOff x="0" y="0"/>
            <a:chExt cx="6190954" cy="6443413"/>
          </a:xfrm>
        </p:grpSpPr>
        <p:grpSp>
          <p:nvGrpSpPr>
            <p:cNvPr name="Group 79" id="79"/>
            <p:cNvGrpSpPr/>
            <p:nvPr/>
          </p:nvGrpSpPr>
          <p:grpSpPr>
            <a:xfrm rot="0">
              <a:off x="0" y="1440333"/>
              <a:ext cx="1102534" cy="1102534"/>
              <a:chOff x="0" y="0"/>
              <a:chExt cx="812800" cy="81280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82" id="82"/>
            <p:cNvSpPr/>
            <p:nvPr/>
          </p:nvSpPr>
          <p:spPr>
            <a:xfrm flipH="true">
              <a:off x="551267" y="1102534"/>
              <a:ext cx="1449356" cy="33779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83" id="83"/>
            <p:cNvSpPr/>
            <p:nvPr/>
          </p:nvSpPr>
          <p:spPr>
            <a:xfrm>
              <a:off x="2000624" y="1102534"/>
              <a:ext cx="1363976" cy="38056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84" id="84"/>
            <p:cNvGrpSpPr/>
            <p:nvPr/>
          </p:nvGrpSpPr>
          <p:grpSpPr>
            <a:xfrm rot="0">
              <a:off x="1449356" y="0"/>
              <a:ext cx="1102534" cy="1102534"/>
              <a:chOff x="0" y="0"/>
              <a:chExt cx="812800" cy="812800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1710798" y="3410355"/>
              <a:ext cx="1102534" cy="1102534"/>
              <a:chOff x="0" y="0"/>
              <a:chExt cx="812800" cy="812800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2813332" y="1483102"/>
              <a:ext cx="1102534" cy="1102534"/>
              <a:chOff x="0" y="0"/>
              <a:chExt cx="812800" cy="81280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2813332" y="5269168"/>
              <a:ext cx="1102534" cy="1102534"/>
              <a:chOff x="0" y="0"/>
              <a:chExt cx="812800" cy="812800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  <p:sp>
          <p:nvSpPr>
            <p:cNvPr name="AutoShape 96" id="96"/>
            <p:cNvSpPr/>
            <p:nvPr/>
          </p:nvSpPr>
          <p:spPr>
            <a:xfrm>
              <a:off x="3364599" y="2585636"/>
              <a:ext cx="1172553" cy="81272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97" id="97"/>
            <p:cNvSpPr/>
            <p:nvPr/>
          </p:nvSpPr>
          <p:spPr>
            <a:xfrm flipH="true">
              <a:off x="2262065" y="2585636"/>
              <a:ext cx="1102534" cy="8247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98" id="98"/>
            <p:cNvGrpSpPr/>
            <p:nvPr/>
          </p:nvGrpSpPr>
          <p:grpSpPr>
            <a:xfrm rot="0">
              <a:off x="5088420" y="5340879"/>
              <a:ext cx="1102534" cy="1102534"/>
              <a:chOff x="0" y="0"/>
              <a:chExt cx="812800" cy="812800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110</a:t>
                </a:r>
              </a:p>
            </p:txBody>
          </p:sp>
        </p:grpSp>
        <p:sp>
          <p:nvSpPr>
            <p:cNvPr name="AutoShape 101" id="101"/>
            <p:cNvSpPr/>
            <p:nvPr/>
          </p:nvSpPr>
          <p:spPr>
            <a:xfrm flipH="true">
              <a:off x="3364599" y="4425154"/>
              <a:ext cx="1143308" cy="844015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02" id="102"/>
            <p:cNvGrpSpPr/>
            <p:nvPr/>
          </p:nvGrpSpPr>
          <p:grpSpPr>
            <a:xfrm rot="0">
              <a:off x="3985886" y="3398363"/>
              <a:ext cx="1102534" cy="1102534"/>
              <a:chOff x="0" y="0"/>
              <a:chExt cx="812800" cy="812800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105</a:t>
                </a:r>
              </a:p>
            </p:txBody>
          </p:sp>
        </p:grpSp>
        <p:sp>
          <p:nvSpPr>
            <p:cNvPr name="AutoShape 105" id="105"/>
            <p:cNvSpPr/>
            <p:nvPr/>
          </p:nvSpPr>
          <p:spPr>
            <a:xfrm>
              <a:off x="4537153" y="4500898"/>
              <a:ext cx="1102534" cy="83998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106" id="106"/>
          <p:cNvGrpSpPr/>
          <p:nvPr/>
        </p:nvGrpSpPr>
        <p:grpSpPr>
          <a:xfrm rot="0">
            <a:off x="11034597" y="9410557"/>
            <a:ext cx="4324733" cy="517142"/>
            <a:chOff x="0" y="0"/>
            <a:chExt cx="5766310" cy="689523"/>
          </a:xfrm>
        </p:grpSpPr>
        <p:sp>
          <p:nvSpPr>
            <p:cNvPr name="TextBox 107" id="107"/>
            <p:cNvSpPr txBox="true"/>
            <p:nvPr/>
          </p:nvSpPr>
          <p:spPr>
            <a:xfrm rot="0">
              <a:off x="942904" y="-29889"/>
              <a:ext cx="4823407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màu 100, 105</a:t>
              </a:r>
            </a:p>
          </p:txBody>
        </p:sp>
        <p:sp>
          <p:nvSpPr>
            <p:cNvPr name="Freeform 108" id="108"/>
            <p:cNvSpPr/>
            <p:nvPr/>
          </p:nvSpPr>
          <p:spPr>
            <a:xfrm flipH="false" flipV="false" rot="0">
              <a:off x="0" y="0"/>
              <a:ext cx="676495" cy="689523"/>
            </a:xfrm>
            <a:custGeom>
              <a:avLst/>
              <a:gdLst/>
              <a:ahLst/>
              <a:cxnLst/>
              <a:rect r="r" b="b" t="t" l="l"/>
              <a:pathLst>
                <a:path h="689523" w="676495">
                  <a:moveTo>
                    <a:pt x="0" y="0"/>
                  </a:moveTo>
                  <a:lnTo>
                    <a:pt x="676495" y="0"/>
                  </a:lnTo>
                  <a:lnTo>
                    <a:pt x="676495" y="689523"/>
                  </a:lnTo>
                  <a:lnTo>
                    <a:pt x="0" y="689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09" id="10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49</a:t>
            </a:r>
          </a:p>
        </p:txBody>
      </p:sp>
      <p:sp>
        <p:nvSpPr>
          <p:cNvPr name="AutoShape 110" id="110"/>
          <p:cNvSpPr/>
          <p:nvPr/>
        </p:nvSpPr>
        <p:spPr>
          <a:xfrm>
            <a:off x="268553" y="1884137"/>
            <a:ext cx="8970886" cy="0"/>
          </a:xfrm>
          <a:prstGeom prst="line">
            <a:avLst/>
          </a:prstGeom>
          <a:ln cap="flat" w="38100">
            <a:solidFill>
              <a:srgbClr val="DA0307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111" id="111"/>
          <p:cNvSpPr txBox="true"/>
          <p:nvPr/>
        </p:nvSpPr>
        <p:spPr>
          <a:xfrm rot="0">
            <a:off x="677594" y="942975"/>
            <a:ext cx="5637696" cy="8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8B3DFF"/>
                </a:solidFill>
                <a:latin typeface="Pacifico"/>
                <a:ea typeface="Pacifico"/>
                <a:cs typeface="Pacifico"/>
                <a:sym typeface="Pacifico"/>
              </a:rPr>
              <a:t>Ví dụ: Tạo cây đỏ đen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328823" y="2041073"/>
            <a:ext cx="13294873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Tạo cây đỏ đen từ dãy số sau đây: 50, 75, 25, 80 , 100, 110, 105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8011" y="1214709"/>
            <a:ext cx="4780955" cy="91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DA0307"/>
                </a:solidFill>
                <a:latin typeface="Pacifico"/>
                <a:ea typeface="Pacifico"/>
                <a:cs typeface="Pacifico"/>
                <a:sym typeface="Pacifico"/>
              </a:rPr>
              <a:t>Cây đỏ đen là gì?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2490" y="2821261"/>
            <a:ext cx="10101709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Cây đỏ đen là cây nhị phân tìm kiếm tự cân bằng.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2074" y="4095749"/>
            <a:ext cx="11022062" cy="10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Cấu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trúc các node của cây đỏ đen có thêm thuộc tính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để </a:t>
            </a:r>
            <a:r>
              <a:rPr lang="en-US" sz="29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quy ước màu</a:t>
            </a: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của node.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074595" y="3345136"/>
            <a:ext cx="8255726" cy="5913164"/>
          </a:xfrm>
          <a:custGeom>
            <a:avLst/>
            <a:gdLst/>
            <a:ahLst/>
            <a:cxnLst/>
            <a:rect r="r" b="b" t="t" l="l"/>
            <a:pathLst>
              <a:path h="5913164" w="8255726">
                <a:moveTo>
                  <a:pt x="0" y="0"/>
                </a:moveTo>
                <a:lnTo>
                  <a:pt x="8255726" y="0"/>
                </a:lnTo>
                <a:lnTo>
                  <a:pt x="8255726" y="5913164"/>
                </a:lnTo>
                <a:lnTo>
                  <a:pt x="0" y="5913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d"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7139173" y="1028700"/>
            <a:ext cx="4048038" cy="1162338"/>
            <a:chOff x="0" y="0"/>
            <a:chExt cx="5397384" cy="154978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xóa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50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270546"/>
            <a:ext cx="11969746" cy="12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Việc xóa một node X của cây đỏ đen được thực hiện theo các bước sau: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736999"/>
            <a:ext cx="10305208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 Tìm kiếm node cần xóa. Nếu không tìm thấy thì dừng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365650"/>
            <a:ext cx="6110473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 Nếu tìm thấy, ta tiến hành xóa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74109" y="5070501"/>
            <a:ext cx="9092579" cy="2170724"/>
            <a:chOff x="0" y="0"/>
            <a:chExt cx="12123439" cy="28942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59551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50"/>
                  </a:lnTo>
                  <a:lnTo>
                    <a:pt x="0" y="53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965639" y="-76200"/>
              <a:ext cx="5484212" cy="663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Node cần xóa là </a:t>
              </a:r>
              <a:r>
                <a:rPr lang="en-US" sz="2899">
                  <a:solidFill>
                    <a:srgbClr val="DA0307"/>
                  </a:solidFill>
                  <a:latin typeface="Poppins"/>
                  <a:ea typeface="Poppins"/>
                  <a:cs typeface="Poppins"/>
                  <a:sym typeface="Poppins"/>
                </a:rPr>
                <a:t>nút lá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65639" y="1043499"/>
              <a:ext cx="6390817" cy="663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Node cần xóa là </a:t>
              </a:r>
              <a:r>
                <a:rPr lang="en-US" sz="2899">
                  <a:solidFill>
                    <a:srgbClr val="DA0307"/>
                  </a:solidFill>
                  <a:latin typeface="Poppins"/>
                  <a:ea typeface="Poppins"/>
                  <a:cs typeface="Poppins"/>
                  <a:sym typeface="Poppins"/>
                </a:rPr>
                <a:t>nút 1 con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149474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50"/>
                  </a:lnTo>
                  <a:lnTo>
                    <a:pt x="0" y="53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965639" y="2242999"/>
              <a:ext cx="11157800" cy="65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Node cần xóa là </a:t>
              </a:r>
              <a:r>
                <a:rPr lang="en-US" sz="2799">
                  <a:solidFill>
                    <a:srgbClr val="DA0307"/>
                  </a:solidFill>
                  <a:latin typeface="Poppins"/>
                  <a:ea typeface="Poppins"/>
                  <a:cs typeface="Poppins"/>
                  <a:sym typeface="Poppins"/>
                </a:rPr>
                <a:t>nút 2 con</a:t>
              </a:r>
              <a:r>
                <a:rPr lang="en-US" sz="27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(tìm node thay thế)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0" y="2298949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49"/>
                  </a:lnTo>
                  <a:lnTo>
                    <a:pt x="0" y="537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28700" y="7534381"/>
            <a:ext cx="10857612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3. Điều chỉnh lại nếu vi phạm các qui định của cây đỏ đen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51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8735" y="2402150"/>
            <a:ext cx="12905631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Các trường hợp có thể xảy ra khi xóa node X của cây đỏ đen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06059" y="3561528"/>
            <a:ext cx="5016290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 Node cần xóa là node đỏ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06059" y="4426576"/>
            <a:ext cx="5454595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 Node cần xóa là node đen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376059" y="5264777"/>
            <a:ext cx="8895174" cy="1335620"/>
            <a:chOff x="0" y="0"/>
            <a:chExt cx="11860232" cy="178082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965639" y="-55949"/>
              <a:ext cx="9022894" cy="65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Node con của X là node đỏ (có 1 con)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49"/>
                  </a:lnTo>
                  <a:lnTo>
                    <a:pt x="0" y="537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965639" y="1129527"/>
              <a:ext cx="10894593" cy="65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2 con của X (kể cả code NIL) đều là node đen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185476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50"/>
                  </a:lnTo>
                  <a:lnTo>
                    <a:pt x="0" y="53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139173" y="1028700"/>
            <a:ext cx="4048038" cy="1162338"/>
            <a:chOff x="0" y="0"/>
            <a:chExt cx="5397384" cy="154978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xóa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52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358282"/>
            <a:ext cx="14342081" cy="12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 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màu đỏ hoặc nút gốc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Việc node X sẽ không ảnh hưởng tới đặc điểm và tính chất của cây đỏ đen nên không cần điều chỉnh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4180468"/>
            <a:ext cx="6077501" cy="5634553"/>
            <a:chOff x="0" y="0"/>
            <a:chExt cx="8103334" cy="751273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409201" y="3152872"/>
              <a:ext cx="1102534" cy="110253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4898659"/>
              <a:ext cx="1102534" cy="1102534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</a:t>
                </a:r>
              </a:p>
            </p:txBody>
          </p:sp>
        </p:grpSp>
        <p:sp>
          <p:nvSpPr>
            <p:cNvPr name="AutoShape 16" id="16"/>
            <p:cNvSpPr/>
            <p:nvPr/>
          </p:nvSpPr>
          <p:spPr>
            <a:xfrm flipH="true">
              <a:off x="551267" y="4255406"/>
              <a:ext cx="140920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1960468" y="4255406"/>
              <a:ext cx="960593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 flipH="true">
              <a:off x="1960468" y="1801670"/>
              <a:ext cx="2105760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4066228" y="1801670"/>
              <a:ext cx="2149556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2511735" y="5075275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3514961" y="699136"/>
              <a:ext cx="1102534" cy="1102534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B3D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5664518" y="3152872"/>
              <a:ext cx="1102534" cy="110253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27" id="27"/>
            <p:cNvSpPr/>
            <p:nvPr/>
          </p:nvSpPr>
          <p:spPr>
            <a:xfrm>
              <a:off x="6215785" y="4255406"/>
              <a:ext cx="1478224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 flipH="true">
              <a:off x="4703924" y="4255406"/>
              <a:ext cx="1511860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9" id="29"/>
            <p:cNvSpPr txBox="true"/>
            <p:nvPr/>
          </p:nvSpPr>
          <p:spPr>
            <a:xfrm rot="0">
              <a:off x="4294598" y="5075275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7284682" y="5075275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  <p:sp>
          <p:nvSpPr>
            <p:cNvPr name="AutoShape 31" id="31"/>
            <p:cNvSpPr/>
            <p:nvPr/>
          </p:nvSpPr>
          <p:spPr>
            <a:xfrm>
              <a:off x="4066228" y="0"/>
              <a:ext cx="0" cy="69913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551267" y="6001193"/>
              <a:ext cx="999875" cy="91464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3" id="33"/>
            <p:cNvSpPr txBox="true"/>
            <p:nvPr/>
          </p:nvSpPr>
          <p:spPr>
            <a:xfrm rot="0">
              <a:off x="1141816" y="6839636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795869" y="6207102"/>
            <a:ext cx="1367323" cy="676040"/>
            <a:chOff x="0" y="0"/>
            <a:chExt cx="1142014" cy="56464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968460" y="4065866"/>
            <a:ext cx="5958033" cy="4311282"/>
            <a:chOff x="0" y="0"/>
            <a:chExt cx="7944044" cy="5748376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1249911" y="3152872"/>
              <a:ext cx="1102534" cy="1102534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sp>
          <p:nvSpPr>
            <p:cNvPr name="AutoShape 41" id="41"/>
            <p:cNvSpPr/>
            <p:nvPr/>
          </p:nvSpPr>
          <p:spPr>
            <a:xfrm flipH="true">
              <a:off x="409326" y="4255406"/>
              <a:ext cx="1391852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801178" y="4255406"/>
              <a:ext cx="960593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3" id="43"/>
            <p:cNvSpPr/>
            <p:nvPr/>
          </p:nvSpPr>
          <p:spPr>
            <a:xfrm flipH="true">
              <a:off x="1801178" y="1801670"/>
              <a:ext cx="2105760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4" id="44"/>
            <p:cNvSpPr/>
            <p:nvPr/>
          </p:nvSpPr>
          <p:spPr>
            <a:xfrm>
              <a:off x="3906938" y="1801670"/>
              <a:ext cx="2149556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45" id="45"/>
            <p:cNvSpPr txBox="true"/>
            <p:nvPr/>
          </p:nvSpPr>
          <p:spPr>
            <a:xfrm rot="0">
              <a:off x="2352445" y="5075275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grpSp>
          <p:nvGrpSpPr>
            <p:cNvPr name="Group 46" id="46"/>
            <p:cNvGrpSpPr/>
            <p:nvPr/>
          </p:nvGrpSpPr>
          <p:grpSpPr>
            <a:xfrm rot="0">
              <a:off x="3355671" y="699136"/>
              <a:ext cx="1102534" cy="1102534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B3DFF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G</a:t>
                </a: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5505227" y="3152872"/>
              <a:ext cx="1102534" cy="1102534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U</a:t>
                </a:r>
              </a:p>
            </p:txBody>
          </p:sp>
        </p:grpSp>
        <p:sp>
          <p:nvSpPr>
            <p:cNvPr name="AutoShape 52" id="52"/>
            <p:cNvSpPr/>
            <p:nvPr/>
          </p:nvSpPr>
          <p:spPr>
            <a:xfrm>
              <a:off x="6056494" y="4255406"/>
              <a:ext cx="1478224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3" id="53"/>
            <p:cNvSpPr/>
            <p:nvPr/>
          </p:nvSpPr>
          <p:spPr>
            <a:xfrm flipH="true">
              <a:off x="4544634" y="4255406"/>
              <a:ext cx="1511860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54" id="54"/>
            <p:cNvSpPr txBox="true"/>
            <p:nvPr/>
          </p:nvSpPr>
          <p:spPr>
            <a:xfrm rot="0">
              <a:off x="4135308" y="5075275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7125392" y="5075275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  <p:sp>
          <p:nvSpPr>
            <p:cNvPr name="AutoShape 56" id="56"/>
            <p:cNvSpPr/>
            <p:nvPr/>
          </p:nvSpPr>
          <p:spPr>
            <a:xfrm>
              <a:off x="3906938" y="0"/>
              <a:ext cx="0" cy="69913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57" id="57"/>
            <p:cNvSpPr txBox="true"/>
            <p:nvPr/>
          </p:nvSpPr>
          <p:spPr>
            <a:xfrm rot="0">
              <a:off x="0" y="5075275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7139173" y="1028700"/>
            <a:ext cx="4048038" cy="1162338"/>
            <a:chOff x="0" y="0"/>
            <a:chExt cx="5397384" cy="1549785"/>
          </a:xfrm>
        </p:grpSpPr>
        <p:sp>
          <p:nvSpPr>
            <p:cNvPr name="TextBox 59" id="59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xóa</a:t>
              </a:r>
            </a:p>
          </p:txBody>
        </p:sp>
        <p:sp>
          <p:nvSpPr>
            <p:cNvPr name="Freeform 60" id="60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53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402150"/>
            <a:ext cx="14323100" cy="12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 là node </a:t>
            </a:r>
            <a:r>
              <a:rPr lang="en-US" sz="3399">
                <a:solidFill>
                  <a:srgbClr val="00BF63"/>
                </a:solidFill>
                <a:latin typeface="Poppins"/>
                <a:ea typeface="Poppins"/>
                <a:cs typeface="Poppins"/>
                <a:sym typeface="Poppins"/>
              </a:rPr>
              <a:t>màu đen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và có 1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 con là node đỏ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Điều chỉnh màu của node 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con của X thành màu đen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3935041"/>
            <a:ext cx="6755257" cy="5697909"/>
            <a:chOff x="0" y="0"/>
            <a:chExt cx="9007010" cy="759721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2312876" y="3152872"/>
              <a:ext cx="1102534" cy="110253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X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903675" y="4898659"/>
              <a:ext cx="1102534" cy="1102534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16" id="16"/>
            <p:cNvSpPr/>
            <p:nvPr/>
          </p:nvSpPr>
          <p:spPr>
            <a:xfrm flipH="true">
              <a:off x="1454942" y="4255406"/>
              <a:ext cx="140920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 flipH="true">
              <a:off x="409326" y="6001193"/>
              <a:ext cx="1045616" cy="9991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 flipH="true">
              <a:off x="2864144" y="1801670"/>
              <a:ext cx="2105760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4969903" y="1801670"/>
              <a:ext cx="2149556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6924112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4418636" y="699136"/>
              <a:ext cx="1102534" cy="1102534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B3D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6568193" y="3152872"/>
              <a:ext cx="1102534" cy="110253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27" id="27"/>
            <p:cNvSpPr/>
            <p:nvPr/>
          </p:nvSpPr>
          <p:spPr>
            <a:xfrm>
              <a:off x="7119460" y="4255406"/>
              <a:ext cx="1478224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 flipH="true">
              <a:off x="5607600" y="4255406"/>
              <a:ext cx="1511860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9" id="29"/>
            <p:cNvSpPr txBox="true"/>
            <p:nvPr/>
          </p:nvSpPr>
          <p:spPr>
            <a:xfrm rot="0">
              <a:off x="5198273" y="5075275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8188358" y="5075275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  <p:sp>
          <p:nvSpPr>
            <p:cNvPr name="AutoShape 31" id="31"/>
            <p:cNvSpPr/>
            <p:nvPr/>
          </p:nvSpPr>
          <p:spPr>
            <a:xfrm>
              <a:off x="4969903" y="0"/>
              <a:ext cx="0" cy="69913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1454942" y="6001193"/>
              <a:ext cx="999875" cy="91464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3" id="33"/>
            <p:cNvSpPr txBox="true"/>
            <p:nvPr/>
          </p:nvSpPr>
          <p:spPr>
            <a:xfrm rot="0">
              <a:off x="2045491" y="6839636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510727" y="6107956"/>
            <a:ext cx="1367323" cy="676040"/>
            <a:chOff x="0" y="0"/>
            <a:chExt cx="1142014" cy="56464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327132" y="3862015"/>
            <a:ext cx="6119172" cy="4311282"/>
            <a:chOff x="0" y="0"/>
            <a:chExt cx="8158896" cy="5748376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1464763" y="3152872"/>
              <a:ext cx="1102534" cy="1102534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41" id="41"/>
            <p:cNvSpPr/>
            <p:nvPr/>
          </p:nvSpPr>
          <p:spPr>
            <a:xfrm flipH="true">
              <a:off x="409326" y="4255406"/>
              <a:ext cx="1606704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2" id="42"/>
            <p:cNvSpPr/>
            <p:nvPr/>
          </p:nvSpPr>
          <p:spPr>
            <a:xfrm flipH="true">
              <a:off x="2016030" y="1801670"/>
              <a:ext cx="2105760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4121790" y="1801670"/>
              <a:ext cx="2149556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44" id="44"/>
            <p:cNvSpPr txBox="true"/>
            <p:nvPr/>
          </p:nvSpPr>
          <p:spPr>
            <a:xfrm rot="0">
              <a:off x="0" y="5075275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  <p:grpSp>
          <p:nvGrpSpPr>
            <p:cNvPr name="Group 45" id="45"/>
            <p:cNvGrpSpPr/>
            <p:nvPr/>
          </p:nvGrpSpPr>
          <p:grpSpPr>
            <a:xfrm rot="0">
              <a:off x="3570523" y="699136"/>
              <a:ext cx="1102534" cy="1102534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B3DFF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5720079" y="3152872"/>
              <a:ext cx="1102534" cy="1102534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51" id="51"/>
            <p:cNvSpPr/>
            <p:nvPr/>
          </p:nvSpPr>
          <p:spPr>
            <a:xfrm>
              <a:off x="6271346" y="4255406"/>
              <a:ext cx="1478224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2" id="52"/>
            <p:cNvSpPr/>
            <p:nvPr/>
          </p:nvSpPr>
          <p:spPr>
            <a:xfrm flipH="true">
              <a:off x="4759486" y="4255406"/>
              <a:ext cx="1511860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53" id="53"/>
            <p:cNvSpPr txBox="true"/>
            <p:nvPr/>
          </p:nvSpPr>
          <p:spPr>
            <a:xfrm rot="0">
              <a:off x="4350160" y="5075275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7340244" y="5075275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  <p:sp>
          <p:nvSpPr>
            <p:cNvPr name="AutoShape 55" id="55"/>
            <p:cNvSpPr/>
            <p:nvPr/>
          </p:nvSpPr>
          <p:spPr>
            <a:xfrm>
              <a:off x="4121790" y="0"/>
              <a:ext cx="0" cy="69913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6" id="56"/>
            <p:cNvSpPr/>
            <p:nvPr/>
          </p:nvSpPr>
          <p:spPr>
            <a:xfrm>
              <a:off x="2016030" y="4255406"/>
              <a:ext cx="1371439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57" id="57"/>
            <p:cNvSpPr txBox="true"/>
            <p:nvPr/>
          </p:nvSpPr>
          <p:spPr>
            <a:xfrm rot="0">
              <a:off x="2978142" y="5075275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7139173" y="1028700"/>
            <a:ext cx="4048038" cy="1162338"/>
            <a:chOff x="0" y="0"/>
            <a:chExt cx="5397384" cy="1549785"/>
          </a:xfrm>
        </p:grpSpPr>
        <p:sp>
          <p:nvSpPr>
            <p:cNvPr name="TextBox 59" id="59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xóa</a:t>
              </a:r>
            </a:p>
          </p:txBody>
        </p:sp>
        <p:sp>
          <p:nvSpPr>
            <p:cNvPr name="Freeform 60" id="60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54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010855" y="2951136"/>
            <a:ext cx="6755257" cy="5697909"/>
            <a:chOff x="0" y="0"/>
            <a:chExt cx="9007010" cy="759721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2312876" y="3152872"/>
              <a:ext cx="1102534" cy="1102534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X</a:t>
                </a: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903675" y="4898659"/>
              <a:ext cx="1102534" cy="110253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15" id="15"/>
            <p:cNvSpPr/>
            <p:nvPr/>
          </p:nvSpPr>
          <p:spPr>
            <a:xfrm flipH="true">
              <a:off x="1454942" y="4255406"/>
              <a:ext cx="140920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409326" y="6001193"/>
              <a:ext cx="1045616" cy="99911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 flipH="true">
              <a:off x="2864144" y="1801670"/>
              <a:ext cx="2105760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4969903" y="1801670"/>
              <a:ext cx="2149556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6924112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T3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4418636" y="699136"/>
              <a:ext cx="1102534" cy="1102534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6568193" y="3152872"/>
              <a:ext cx="1102534" cy="1102534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26" id="26"/>
            <p:cNvSpPr/>
            <p:nvPr/>
          </p:nvSpPr>
          <p:spPr>
            <a:xfrm>
              <a:off x="7119460" y="4255406"/>
              <a:ext cx="1478224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7" id="27"/>
            <p:cNvSpPr/>
            <p:nvPr/>
          </p:nvSpPr>
          <p:spPr>
            <a:xfrm flipH="true">
              <a:off x="5607600" y="4255406"/>
              <a:ext cx="1511860" cy="89607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8" id="28"/>
            <p:cNvSpPr txBox="true"/>
            <p:nvPr/>
          </p:nvSpPr>
          <p:spPr>
            <a:xfrm rot="0">
              <a:off x="5198273" y="5075275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8188358" y="5075275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T2</a:t>
              </a:r>
            </a:p>
          </p:txBody>
        </p:sp>
        <p:sp>
          <p:nvSpPr>
            <p:cNvPr name="AutoShape 30" id="30"/>
            <p:cNvSpPr/>
            <p:nvPr/>
          </p:nvSpPr>
          <p:spPr>
            <a:xfrm>
              <a:off x="4969903" y="0"/>
              <a:ext cx="0" cy="69913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1454942" y="6001193"/>
              <a:ext cx="999875" cy="91464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32" id="32"/>
            <p:cNvSpPr txBox="true"/>
            <p:nvPr/>
          </p:nvSpPr>
          <p:spPr>
            <a:xfrm rot="0">
              <a:off x="2045491" y="6839636"/>
              <a:ext cx="81865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T4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761599" y="7724061"/>
            <a:ext cx="5432490" cy="1835863"/>
            <a:chOff x="0" y="0"/>
            <a:chExt cx="1430779" cy="48352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430779" cy="483520"/>
            </a:xfrm>
            <a:custGeom>
              <a:avLst/>
              <a:gdLst/>
              <a:ahLst/>
              <a:cxnLst/>
              <a:rect r="r" b="b" t="t" l="l"/>
              <a:pathLst>
                <a:path h="483520" w="1430779">
                  <a:moveTo>
                    <a:pt x="72681" y="0"/>
                  </a:moveTo>
                  <a:lnTo>
                    <a:pt x="1358098" y="0"/>
                  </a:lnTo>
                  <a:cubicBezTo>
                    <a:pt x="1398239" y="0"/>
                    <a:pt x="1430779" y="32540"/>
                    <a:pt x="1430779" y="72681"/>
                  </a:cubicBezTo>
                  <a:lnTo>
                    <a:pt x="1430779" y="410839"/>
                  </a:lnTo>
                  <a:cubicBezTo>
                    <a:pt x="1430779" y="450979"/>
                    <a:pt x="1398239" y="483520"/>
                    <a:pt x="1358098" y="483520"/>
                  </a:cubicBezTo>
                  <a:lnTo>
                    <a:pt x="72681" y="483520"/>
                  </a:lnTo>
                  <a:cubicBezTo>
                    <a:pt x="53405" y="483520"/>
                    <a:pt x="34918" y="475862"/>
                    <a:pt x="21288" y="462232"/>
                  </a:cubicBezTo>
                  <a:cubicBezTo>
                    <a:pt x="7657" y="448602"/>
                    <a:pt x="0" y="430115"/>
                    <a:pt x="0" y="410839"/>
                  </a:cubicBezTo>
                  <a:lnTo>
                    <a:pt x="0" y="72681"/>
                  </a:lnTo>
                  <a:cubicBezTo>
                    <a:pt x="0" y="32540"/>
                    <a:pt x="32540" y="0"/>
                    <a:pt x="726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1430779" cy="531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Noto Serif Display"/>
                  <a:ea typeface="Noto Serif Display"/>
                  <a:cs typeface="Noto Serif Display"/>
                  <a:sym typeface="Noto Serif Display"/>
                </a:rPr>
                <a:t>Tất cả các đường đi qua node X sẽ bị ít hơn 1 node đen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492614" y="7731114"/>
            <a:ext cx="4050650" cy="1835863"/>
            <a:chOff x="0" y="0"/>
            <a:chExt cx="1066838" cy="48352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66838" cy="483520"/>
            </a:xfrm>
            <a:custGeom>
              <a:avLst/>
              <a:gdLst/>
              <a:ahLst/>
              <a:cxnLst/>
              <a:rect r="r" b="b" t="t" l="l"/>
              <a:pathLst>
                <a:path h="483520" w="1066838">
                  <a:moveTo>
                    <a:pt x="97475" y="0"/>
                  </a:moveTo>
                  <a:lnTo>
                    <a:pt x="969363" y="0"/>
                  </a:lnTo>
                  <a:cubicBezTo>
                    <a:pt x="995215" y="0"/>
                    <a:pt x="1020008" y="10270"/>
                    <a:pt x="1038288" y="28550"/>
                  </a:cubicBezTo>
                  <a:cubicBezTo>
                    <a:pt x="1056568" y="46830"/>
                    <a:pt x="1066838" y="71623"/>
                    <a:pt x="1066838" y="97475"/>
                  </a:cubicBezTo>
                  <a:lnTo>
                    <a:pt x="1066838" y="386044"/>
                  </a:lnTo>
                  <a:cubicBezTo>
                    <a:pt x="1066838" y="411896"/>
                    <a:pt x="1056568" y="436690"/>
                    <a:pt x="1038288" y="454970"/>
                  </a:cubicBezTo>
                  <a:cubicBezTo>
                    <a:pt x="1020008" y="473250"/>
                    <a:pt x="995215" y="483520"/>
                    <a:pt x="969363" y="483520"/>
                  </a:cubicBezTo>
                  <a:lnTo>
                    <a:pt x="97475" y="483520"/>
                  </a:lnTo>
                  <a:cubicBezTo>
                    <a:pt x="71623" y="483520"/>
                    <a:pt x="46830" y="473250"/>
                    <a:pt x="28550" y="454970"/>
                  </a:cubicBezTo>
                  <a:cubicBezTo>
                    <a:pt x="10270" y="436690"/>
                    <a:pt x="0" y="411896"/>
                    <a:pt x="0" y="386044"/>
                  </a:cubicBezTo>
                  <a:lnTo>
                    <a:pt x="0" y="97475"/>
                  </a:lnTo>
                  <a:cubicBezTo>
                    <a:pt x="0" y="71623"/>
                    <a:pt x="10270" y="46830"/>
                    <a:pt x="28550" y="28550"/>
                  </a:cubicBezTo>
                  <a:cubicBezTo>
                    <a:pt x="46830" y="10270"/>
                    <a:pt x="71623" y="0"/>
                    <a:pt x="9747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1066838" cy="531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Noto Serif Display"/>
                  <a:ea typeface="Noto Serif Display"/>
                  <a:cs typeface="Noto Serif Display"/>
                  <a:sym typeface="Noto Serif Display"/>
                </a:rPr>
                <a:t>Y được gọi là node 2 đen (đen kép)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549065" y="6858041"/>
            <a:ext cx="312551" cy="312551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028700" y="2226678"/>
            <a:ext cx="13769601" cy="12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 là node đen và có 2 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con là node đen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Gọi </a:t>
            </a:r>
            <a:r>
              <a:rPr lang="en-US" sz="3399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S là node anh em của X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có 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4 trường hợp xảy ra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823309" y="6452341"/>
            <a:ext cx="1820316" cy="10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 có thể là NIL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8700" y="3750936"/>
            <a:ext cx="7628088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 S màu đen và 2 con của S màu đen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28700" y="4655177"/>
            <a:ext cx="8134492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 S màu đen và con phải của S màu đỏ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28700" y="5559417"/>
            <a:ext cx="7869362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3. S màu đen và con trái của S màu đỏ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28700" y="6463658"/>
            <a:ext cx="2561340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4. S màu đỏ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7139173" y="1028700"/>
            <a:ext cx="4048038" cy="1162338"/>
            <a:chOff x="0" y="0"/>
            <a:chExt cx="5397384" cy="1549785"/>
          </a:xfrm>
        </p:grpSpPr>
        <p:sp>
          <p:nvSpPr>
            <p:cNvPr name="TextBox 49" id="49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xóa</a:t>
              </a:r>
            </a:p>
          </p:txBody>
        </p:sp>
        <p:sp>
          <p:nvSpPr>
            <p:cNvPr name="Freeform 50" id="50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55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1100" y="2379078"/>
            <a:ext cx="13769601" cy="12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TH1: 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X là node đen, X có 2 con là node đen </a:t>
            </a:r>
            <a:r>
              <a:rPr lang="en-US" sz="3399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và S màu đen và 2 con của S màu đen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27410" y="3892919"/>
            <a:ext cx="5741796" cy="4349282"/>
            <a:chOff x="0" y="0"/>
            <a:chExt cx="7655728" cy="579904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042447" y="3495772"/>
              <a:ext cx="416734" cy="41673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50814" y="3152872"/>
              <a:ext cx="1102534" cy="1102534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16" id="16"/>
            <p:cNvSpPr/>
            <p:nvPr/>
          </p:nvSpPr>
          <p:spPr>
            <a:xfrm flipH="true">
              <a:off x="488010" y="4255406"/>
              <a:ext cx="131407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 flipH="true">
              <a:off x="1802081" y="1801670"/>
              <a:ext cx="2105760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3907841" y="1801670"/>
              <a:ext cx="2149556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3356574" y="699136"/>
              <a:ext cx="1102534" cy="110253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B3D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5506130" y="3152872"/>
              <a:ext cx="1102534" cy="110253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25" id="25"/>
            <p:cNvSpPr/>
            <p:nvPr/>
          </p:nvSpPr>
          <p:spPr>
            <a:xfrm>
              <a:off x="6057397" y="4255406"/>
              <a:ext cx="1110320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6" id="26"/>
            <p:cNvSpPr/>
            <p:nvPr/>
          </p:nvSpPr>
          <p:spPr>
            <a:xfrm flipH="true">
              <a:off x="4944407" y="4255406"/>
              <a:ext cx="1112990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3907841" y="0"/>
              <a:ext cx="0" cy="69913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1802081" y="4255406"/>
              <a:ext cx="1554493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9" id="29"/>
            <p:cNvGrpSpPr/>
            <p:nvPr/>
          </p:nvGrpSpPr>
          <p:grpSpPr>
            <a:xfrm rot="0">
              <a:off x="0" y="4898659"/>
              <a:ext cx="976021" cy="900385"/>
              <a:chOff x="0" y="0"/>
              <a:chExt cx="192794" cy="177854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2868563" y="4898659"/>
              <a:ext cx="976021" cy="900385"/>
              <a:chOff x="0" y="0"/>
              <a:chExt cx="192794" cy="17785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4456397" y="4898659"/>
              <a:ext cx="976021" cy="900385"/>
              <a:chOff x="0" y="0"/>
              <a:chExt cx="192794" cy="1778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6679707" y="4898659"/>
              <a:ext cx="976021" cy="900385"/>
              <a:chOff x="0" y="0"/>
              <a:chExt cx="192794" cy="177854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41" id="41"/>
          <p:cNvGrpSpPr/>
          <p:nvPr/>
        </p:nvGrpSpPr>
        <p:grpSpPr>
          <a:xfrm rot="0">
            <a:off x="7795869" y="5729540"/>
            <a:ext cx="1367323" cy="676040"/>
            <a:chOff x="0" y="0"/>
            <a:chExt cx="1142014" cy="56464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0070146" y="3892919"/>
            <a:ext cx="5741796" cy="4349282"/>
            <a:chOff x="0" y="0"/>
            <a:chExt cx="7655728" cy="5799043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1250814" y="3152872"/>
              <a:ext cx="1102534" cy="1102534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48" id="48"/>
            <p:cNvSpPr/>
            <p:nvPr/>
          </p:nvSpPr>
          <p:spPr>
            <a:xfrm flipH="true">
              <a:off x="488010" y="4255406"/>
              <a:ext cx="131407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9" id="49"/>
            <p:cNvSpPr/>
            <p:nvPr/>
          </p:nvSpPr>
          <p:spPr>
            <a:xfrm flipH="true">
              <a:off x="1802081" y="1801670"/>
              <a:ext cx="2105760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3907841" y="1801670"/>
              <a:ext cx="2149556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3356574" y="699136"/>
              <a:ext cx="1102534" cy="1102534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B3DFF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5506130" y="3152872"/>
              <a:ext cx="1102534" cy="1102534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57" id="57"/>
            <p:cNvSpPr/>
            <p:nvPr/>
          </p:nvSpPr>
          <p:spPr>
            <a:xfrm>
              <a:off x="6057397" y="4255406"/>
              <a:ext cx="1110320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8" id="58"/>
            <p:cNvSpPr/>
            <p:nvPr/>
          </p:nvSpPr>
          <p:spPr>
            <a:xfrm flipH="true">
              <a:off x="4944407" y="4255406"/>
              <a:ext cx="1112990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9" id="59"/>
            <p:cNvSpPr/>
            <p:nvPr/>
          </p:nvSpPr>
          <p:spPr>
            <a:xfrm>
              <a:off x="3907841" y="0"/>
              <a:ext cx="0" cy="69913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0" id="60"/>
            <p:cNvSpPr/>
            <p:nvPr/>
          </p:nvSpPr>
          <p:spPr>
            <a:xfrm>
              <a:off x="1802081" y="4255406"/>
              <a:ext cx="1554493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61" id="61"/>
            <p:cNvGrpSpPr/>
            <p:nvPr/>
          </p:nvGrpSpPr>
          <p:grpSpPr>
            <a:xfrm rot="0">
              <a:off x="0" y="4898659"/>
              <a:ext cx="976021" cy="900385"/>
              <a:chOff x="0" y="0"/>
              <a:chExt cx="192794" cy="177854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2868563" y="4898659"/>
              <a:ext cx="976021" cy="900385"/>
              <a:chOff x="0" y="0"/>
              <a:chExt cx="192794" cy="177854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4456397" y="4898659"/>
              <a:ext cx="976021" cy="900385"/>
              <a:chOff x="0" y="0"/>
              <a:chExt cx="192794" cy="177854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6679707" y="4898659"/>
              <a:ext cx="976021" cy="900385"/>
              <a:chOff x="0" y="0"/>
              <a:chExt cx="192794" cy="177854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TextBox 73" id="73"/>
          <p:cNvSpPr txBox="true"/>
          <p:nvPr/>
        </p:nvSpPr>
        <p:spPr>
          <a:xfrm rot="0">
            <a:off x="5787235" y="3511919"/>
            <a:ext cx="5061813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Đổi node S sang màu đỏ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5787235" y="4321009"/>
            <a:ext cx="5325021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Đổi node P sang màu đen</a:t>
            </a:r>
          </a:p>
        </p:txBody>
      </p:sp>
      <p:grpSp>
        <p:nvGrpSpPr>
          <p:cNvPr name="Group 75" id="75"/>
          <p:cNvGrpSpPr/>
          <p:nvPr/>
        </p:nvGrpSpPr>
        <p:grpSpPr>
          <a:xfrm rot="0">
            <a:off x="7139173" y="1028700"/>
            <a:ext cx="4048038" cy="1162338"/>
            <a:chOff x="0" y="0"/>
            <a:chExt cx="5397384" cy="1549785"/>
          </a:xfrm>
        </p:grpSpPr>
        <p:sp>
          <p:nvSpPr>
            <p:cNvPr name="TextBox 76" id="76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xóa</a:t>
              </a:r>
            </a:p>
          </p:txBody>
        </p:sp>
        <p:sp>
          <p:nvSpPr>
            <p:cNvPr name="Freeform 77" id="77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cover dir="l"/>
  </p:transition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56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1100" y="2379078"/>
            <a:ext cx="13769601" cy="12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TH1: 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X là node đen, X có 2 con là node đen </a:t>
            </a:r>
            <a:r>
              <a:rPr lang="en-US" sz="3399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và S màu đen và 2 con của S màu đen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27410" y="3892919"/>
            <a:ext cx="5741796" cy="4349282"/>
            <a:chOff x="0" y="0"/>
            <a:chExt cx="7655728" cy="579904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042447" y="3495772"/>
              <a:ext cx="416734" cy="41673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50814" y="3152872"/>
              <a:ext cx="1102534" cy="1102534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16" id="16"/>
            <p:cNvSpPr/>
            <p:nvPr/>
          </p:nvSpPr>
          <p:spPr>
            <a:xfrm flipH="true">
              <a:off x="488010" y="4255406"/>
              <a:ext cx="131407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 flipH="true">
              <a:off x="1802081" y="1801670"/>
              <a:ext cx="2105760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3907841" y="1801670"/>
              <a:ext cx="2149556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3356574" y="699136"/>
              <a:ext cx="1102534" cy="110253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B3D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5506130" y="3152872"/>
              <a:ext cx="1102534" cy="110253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25" id="25"/>
            <p:cNvSpPr/>
            <p:nvPr/>
          </p:nvSpPr>
          <p:spPr>
            <a:xfrm>
              <a:off x="6057397" y="4255406"/>
              <a:ext cx="1110320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6" id="26"/>
            <p:cNvSpPr/>
            <p:nvPr/>
          </p:nvSpPr>
          <p:spPr>
            <a:xfrm flipH="true">
              <a:off x="4944407" y="4255406"/>
              <a:ext cx="1112990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3907841" y="0"/>
              <a:ext cx="0" cy="69913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1802081" y="4255406"/>
              <a:ext cx="1554493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9" id="29"/>
            <p:cNvGrpSpPr/>
            <p:nvPr/>
          </p:nvGrpSpPr>
          <p:grpSpPr>
            <a:xfrm rot="0">
              <a:off x="0" y="4898659"/>
              <a:ext cx="976021" cy="900385"/>
              <a:chOff x="0" y="0"/>
              <a:chExt cx="192794" cy="177854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2868563" y="4898659"/>
              <a:ext cx="976021" cy="900385"/>
              <a:chOff x="0" y="0"/>
              <a:chExt cx="192794" cy="17785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4456397" y="4898659"/>
              <a:ext cx="976021" cy="900385"/>
              <a:chOff x="0" y="0"/>
              <a:chExt cx="192794" cy="1778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6679707" y="4898659"/>
              <a:ext cx="976021" cy="900385"/>
              <a:chOff x="0" y="0"/>
              <a:chExt cx="192794" cy="177854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41" id="41"/>
          <p:cNvGrpSpPr/>
          <p:nvPr/>
        </p:nvGrpSpPr>
        <p:grpSpPr>
          <a:xfrm rot="0">
            <a:off x="7795869" y="5729540"/>
            <a:ext cx="1367323" cy="676040"/>
            <a:chOff x="0" y="0"/>
            <a:chExt cx="1142014" cy="56464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0070146" y="3892919"/>
            <a:ext cx="5741796" cy="4349282"/>
            <a:chOff x="0" y="0"/>
            <a:chExt cx="7655728" cy="5799043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1250814" y="3152872"/>
              <a:ext cx="1102534" cy="1102534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48" id="48"/>
            <p:cNvSpPr/>
            <p:nvPr/>
          </p:nvSpPr>
          <p:spPr>
            <a:xfrm flipH="true">
              <a:off x="488010" y="4255406"/>
              <a:ext cx="131407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9" id="49"/>
            <p:cNvSpPr/>
            <p:nvPr/>
          </p:nvSpPr>
          <p:spPr>
            <a:xfrm flipH="true">
              <a:off x="1802081" y="1801670"/>
              <a:ext cx="2105760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3907841" y="1801670"/>
              <a:ext cx="2149556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3356574" y="699136"/>
              <a:ext cx="1102534" cy="1102534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5506130" y="3152872"/>
              <a:ext cx="1102534" cy="1102534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57" id="57"/>
            <p:cNvSpPr/>
            <p:nvPr/>
          </p:nvSpPr>
          <p:spPr>
            <a:xfrm>
              <a:off x="6057397" y="4255406"/>
              <a:ext cx="1110320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8" id="58"/>
            <p:cNvSpPr/>
            <p:nvPr/>
          </p:nvSpPr>
          <p:spPr>
            <a:xfrm flipH="true">
              <a:off x="4944407" y="4255406"/>
              <a:ext cx="1112990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9" id="59"/>
            <p:cNvSpPr/>
            <p:nvPr/>
          </p:nvSpPr>
          <p:spPr>
            <a:xfrm>
              <a:off x="3907841" y="0"/>
              <a:ext cx="0" cy="69913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0" id="60"/>
            <p:cNvSpPr/>
            <p:nvPr/>
          </p:nvSpPr>
          <p:spPr>
            <a:xfrm>
              <a:off x="1802081" y="4255406"/>
              <a:ext cx="1554493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61" id="61"/>
            <p:cNvGrpSpPr/>
            <p:nvPr/>
          </p:nvGrpSpPr>
          <p:grpSpPr>
            <a:xfrm rot="0">
              <a:off x="0" y="4898659"/>
              <a:ext cx="976021" cy="900385"/>
              <a:chOff x="0" y="0"/>
              <a:chExt cx="192794" cy="177854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2868563" y="4898659"/>
              <a:ext cx="976021" cy="900385"/>
              <a:chOff x="0" y="0"/>
              <a:chExt cx="192794" cy="177854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4456397" y="4898659"/>
              <a:ext cx="976021" cy="900385"/>
              <a:chOff x="0" y="0"/>
              <a:chExt cx="192794" cy="177854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6679707" y="4898659"/>
              <a:ext cx="976021" cy="900385"/>
              <a:chOff x="0" y="0"/>
              <a:chExt cx="192794" cy="177854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TextBox 73" id="73"/>
          <p:cNvSpPr txBox="true"/>
          <p:nvPr/>
        </p:nvSpPr>
        <p:spPr>
          <a:xfrm rot="0">
            <a:off x="5787235" y="3511919"/>
            <a:ext cx="5061813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Đổi node S sang màu đỏ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5787235" y="4321009"/>
            <a:ext cx="5325021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Đổi node P sang màu đen</a:t>
            </a:r>
          </a:p>
        </p:txBody>
      </p:sp>
      <p:grpSp>
        <p:nvGrpSpPr>
          <p:cNvPr name="Group 75" id="75"/>
          <p:cNvGrpSpPr/>
          <p:nvPr/>
        </p:nvGrpSpPr>
        <p:grpSpPr>
          <a:xfrm rot="0">
            <a:off x="7139173" y="1028700"/>
            <a:ext cx="4048038" cy="1162338"/>
            <a:chOff x="0" y="0"/>
            <a:chExt cx="5397384" cy="1549785"/>
          </a:xfrm>
        </p:grpSpPr>
        <p:sp>
          <p:nvSpPr>
            <p:cNvPr name="TextBox 76" id="76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xóa</a:t>
              </a:r>
            </a:p>
          </p:txBody>
        </p:sp>
        <p:sp>
          <p:nvSpPr>
            <p:cNvPr name="Freeform 77" id="77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57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70546"/>
            <a:ext cx="11822627" cy="12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TH2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3399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X là node đen, X có 2 con là node đen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S màu đen và con phải của S màu đỏ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59920" y="4009384"/>
            <a:ext cx="5783399" cy="4425089"/>
            <a:chOff x="0" y="0"/>
            <a:chExt cx="7711199" cy="590011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042447" y="3495772"/>
              <a:ext cx="416734" cy="41673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50814" y="3152872"/>
              <a:ext cx="1102534" cy="1102534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16" id="16"/>
            <p:cNvSpPr/>
            <p:nvPr/>
          </p:nvSpPr>
          <p:spPr>
            <a:xfrm flipH="true">
              <a:off x="488010" y="4255406"/>
              <a:ext cx="131407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 flipH="true">
              <a:off x="1802081" y="1801670"/>
              <a:ext cx="2105760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3907841" y="1801670"/>
              <a:ext cx="2149556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3356574" y="699136"/>
              <a:ext cx="1102534" cy="110253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B3D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5506130" y="3152872"/>
              <a:ext cx="1102534" cy="110253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25" id="25"/>
            <p:cNvSpPr/>
            <p:nvPr/>
          </p:nvSpPr>
          <p:spPr>
            <a:xfrm>
              <a:off x="6057397" y="4255406"/>
              <a:ext cx="1102534" cy="54217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6" id="26"/>
            <p:cNvSpPr/>
            <p:nvPr/>
          </p:nvSpPr>
          <p:spPr>
            <a:xfrm flipH="true">
              <a:off x="4944407" y="4255406"/>
              <a:ext cx="1112990" cy="794995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3907841" y="0"/>
              <a:ext cx="0" cy="69913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1802081" y="4255406"/>
              <a:ext cx="1554493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9" id="29"/>
            <p:cNvGrpSpPr/>
            <p:nvPr/>
          </p:nvGrpSpPr>
          <p:grpSpPr>
            <a:xfrm rot="0">
              <a:off x="0" y="4898659"/>
              <a:ext cx="976021" cy="900385"/>
              <a:chOff x="0" y="0"/>
              <a:chExt cx="192794" cy="177854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2868563" y="4898659"/>
              <a:ext cx="976021" cy="900385"/>
              <a:chOff x="0" y="0"/>
              <a:chExt cx="192794" cy="17785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6608664" y="4797584"/>
              <a:ext cx="1102534" cy="1102534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Z</a:t>
                </a: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4661118" y="4974201"/>
              <a:ext cx="566579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262315" y="3489111"/>
            <a:ext cx="3390995" cy="447676"/>
            <a:chOff x="0" y="0"/>
            <a:chExt cx="4521327" cy="596901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903598" y="-76200"/>
              <a:ext cx="3617729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trái tại P</a:t>
              </a:r>
            </a:p>
          </p:txBody>
        </p:sp>
        <p:sp>
          <p:nvSpPr>
            <p:cNvPr name="Freeform 41" id="41"/>
            <p:cNvSpPr/>
            <p:nvPr/>
          </p:nvSpPr>
          <p:spPr>
            <a:xfrm flipH="false" flipV="false" rot="0">
              <a:off x="0" y="59551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50"/>
                  </a:lnTo>
                  <a:lnTo>
                    <a:pt x="0" y="53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7795869" y="5729540"/>
            <a:ext cx="1367323" cy="676040"/>
            <a:chOff x="0" y="0"/>
            <a:chExt cx="1142014" cy="56464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0806449" y="3936787"/>
            <a:ext cx="4956498" cy="5270509"/>
            <a:chOff x="0" y="0"/>
            <a:chExt cx="6608664" cy="7027346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1042447" y="4724074"/>
              <a:ext cx="416734" cy="416734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1250814" y="4381174"/>
              <a:ext cx="1102534" cy="1102534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52" id="52"/>
            <p:cNvSpPr/>
            <p:nvPr/>
          </p:nvSpPr>
          <p:spPr>
            <a:xfrm flipH="true">
              <a:off x="488010" y="5483708"/>
              <a:ext cx="131407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3" id="53"/>
            <p:cNvSpPr/>
            <p:nvPr/>
          </p:nvSpPr>
          <p:spPr>
            <a:xfrm flipH="true">
              <a:off x="1802081" y="3598122"/>
              <a:ext cx="1491236" cy="78305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4" id="54"/>
            <p:cNvSpPr/>
            <p:nvPr/>
          </p:nvSpPr>
          <p:spPr>
            <a:xfrm flipH="true">
              <a:off x="3293317" y="1989172"/>
              <a:ext cx="1419349" cy="5064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55" id="55"/>
            <p:cNvGrpSpPr/>
            <p:nvPr/>
          </p:nvGrpSpPr>
          <p:grpSpPr>
            <a:xfrm rot="0">
              <a:off x="2742050" y="2495588"/>
              <a:ext cx="1102534" cy="1102534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B3DFF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4161398" y="886637"/>
              <a:ext cx="1102534" cy="1102534"/>
              <a:chOff x="0" y="0"/>
              <a:chExt cx="812800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61" id="61"/>
            <p:cNvSpPr/>
            <p:nvPr/>
          </p:nvSpPr>
          <p:spPr>
            <a:xfrm>
              <a:off x="4712666" y="1989172"/>
              <a:ext cx="1344732" cy="5064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2" id="62"/>
            <p:cNvSpPr/>
            <p:nvPr/>
          </p:nvSpPr>
          <p:spPr>
            <a:xfrm>
              <a:off x="3293317" y="3598122"/>
              <a:ext cx="1151371" cy="945785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3" id="63"/>
            <p:cNvSpPr/>
            <p:nvPr/>
          </p:nvSpPr>
          <p:spPr>
            <a:xfrm>
              <a:off x="4712666" y="0"/>
              <a:ext cx="0" cy="88663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4" id="64"/>
            <p:cNvSpPr/>
            <p:nvPr/>
          </p:nvSpPr>
          <p:spPr>
            <a:xfrm>
              <a:off x="1802081" y="5483708"/>
              <a:ext cx="1554493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65" id="65"/>
            <p:cNvGrpSpPr/>
            <p:nvPr/>
          </p:nvGrpSpPr>
          <p:grpSpPr>
            <a:xfrm rot="0">
              <a:off x="0" y="6126961"/>
              <a:ext cx="976021" cy="900385"/>
              <a:chOff x="0" y="0"/>
              <a:chExt cx="192794" cy="177854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2868563" y="6126961"/>
              <a:ext cx="976021" cy="900385"/>
              <a:chOff x="0" y="0"/>
              <a:chExt cx="192794" cy="177854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5506130" y="2495588"/>
              <a:ext cx="1102534" cy="1102534"/>
              <a:chOff x="0" y="0"/>
              <a:chExt cx="812800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Z</a:t>
                </a:r>
              </a:p>
            </p:txBody>
          </p:sp>
        </p:grpSp>
        <p:sp>
          <p:nvSpPr>
            <p:cNvPr name="TextBox 74" id="74"/>
            <p:cNvSpPr txBox="true"/>
            <p:nvPr/>
          </p:nvSpPr>
          <p:spPr>
            <a:xfrm rot="0">
              <a:off x="4161398" y="4467707"/>
              <a:ext cx="566579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6262315" y="4176421"/>
            <a:ext cx="4544134" cy="447676"/>
            <a:chOff x="0" y="0"/>
            <a:chExt cx="6058845" cy="596901"/>
          </a:xfrm>
        </p:grpSpPr>
        <p:sp>
          <p:nvSpPr>
            <p:cNvPr name="TextBox 76" id="76"/>
            <p:cNvSpPr txBox="true"/>
            <p:nvPr/>
          </p:nvSpPr>
          <p:spPr>
            <a:xfrm rot="0">
              <a:off x="903598" y="-76200"/>
              <a:ext cx="5155248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Đảo màu của P và S</a:t>
              </a:r>
            </a:p>
          </p:txBody>
        </p:sp>
        <p:sp>
          <p:nvSpPr>
            <p:cNvPr name="Freeform 77" id="77"/>
            <p:cNvSpPr/>
            <p:nvPr/>
          </p:nvSpPr>
          <p:spPr>
            <a:xfrm flipH="false" flipV="false" rot="0">
              <a:off x="0" y="29776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49"/>
                  </a:lnTo>
                  <a:lnTo>
                    <a:pt x="0" y="537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8" id="78"/>
          <p:cNvGrpSpPr/>
          <p:nvPr/>
        </p:nvGrpSpPr>
        <p:grpSpPr>
          <a:xfrm rot="0">
            <a:off x="7139173" y="1028700"/>
            <a:ext cx="4048038" cy="1162338"/>
            <a:chOff x="0" y="0"/>
            <a:chExt cx="5397384" cy="1549785"/>
          </a:xfrm>
        </p:grpSpPr>
        <p:sp>
          <p:nvSpPr>
            <p:cNvPr name="TextBox 79" id="79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xóa</a:t>
              </a:r>
            </a:p>
          </p:txBody>
        </p:sp>
        <p:sp>
          <p:nvSpPr>
            <p:cNvPr name="Freeform 80" id="80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58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70546"/>
            <a:ext cx="11822627" cy="12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TH2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3399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X là node đen, X có 2 con là node đen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S màu đen và con phải của S màu đỏ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59920" y="4009384"/>
            <a:ext cx="5783399" cy="4425089"/>
            <a:chOff x="0" y="0"/>
            <a:chExt cx="7711199" cy="590011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042447" y="3495772"/>
              <a:ext cx="416734" cy="41673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50814" y="3152872"/>
              <a:ext cx="1102534" cy="1102534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16" id="16"/>
            <p:cNvSpPr/>
            <p:nvPr/>
          </p:nvSpPr>
          <p:spPr>
            <a:xfrm flipH="true">
              <a:off x="488010" y="4255406"/>
              <a:ext cx="131407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 flipH="true">
              <a:off x="1802081" y="1801670"/>
              <a:ext cx="2105760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3907841" y="1801670"/>
              <a:ext cx="2149556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3356574" y="699136"/>
              <a:ext cx="1102534" cy="110253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B3D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5506130" y="3152872"/>
              <a:ext cx="1102534" cy="110253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25" id="25"/>
            <p:cNvSpPr/>
            <p:nvPr/>
          </p:nvSpPr>
          <p:spPr>
            <a:xfrm>
              <a:off x="6057397" y="4255406"/>
              <a:ext cx="1102534" cy="54217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6" id="26"/>
            <p:cNvSpPr/>
            <p:nvPr/>
          </p:nvSpPr>
          <p:spPr>
            <a:xfrm flipH="true">
              <a:off x="4944407" y="4255406"/>
              <a:ext cx="1112990" cy="794995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3907841" y="0"/>
              <a:ext cx="0" cy="69913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1802081" y="4255406"/>
              <a:ext cx="1554493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9" id="29"/>
            <p:cNvGrpSpPr/>
            <p:nvPr/>
          </p:nvGrpSpPr>
          <p:grpSpPr>
            <a:xfrm rot="0">
              <a:off x="0" y="4898659"/>
              <a:ext cx="976021" cy="900385"/>
              <a:chOff x="0" y="0"/>
              <a:chExt cx="192794" cy="177854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2868563" y="4898659"/>
              <a:ext cx="976021" cy="900385"/>
              <a:chOff x="0" y="0"/>
              <a:chExt cx="192794" cy="17785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6608664" y="4797584"/>
              <a:ext cx="1102534" cy="1102534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Z</a:t>
                </a: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4661118" y="4974201"/>
              <a:ext cx="566579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795869" y="5729540"/>
            <a:ext cx="1367323" cy="676040"/>
            <a:chOff x="0" y="0"/>
            <a:chExt cx="1142014" cy="56464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1744560" y="7222668"/>
            <a:ext cx="826901" cy="826901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Y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 flipH="true">
            <a:off x="11172457" y="8049568"/>
            <a:ext cx="985553" cy="482440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6" id="46"/>
          <p:cNvSpPr/>
          <p:nvPr/>
        </p:nvSpPr>
        <p:spPr>
          <a:xfrm flipH="true">
            <a:off x="12158010" y="6635379"/>
            <a:ext cx="1118427" cy="587289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7" id="47"/>
          <p:cNvSpPr/>
          <p:nvPr/>
        </p:nvSpPr>
        <p:spPr>
          <a:xfrm flipH="true">
            <a:off x="13276437" y="5428666"/>
            <a:ext cx="1064511" cy="379812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8" id="48"/>
          <p:cNvGrpSpPr/>
          <p:nvPr/>
        </p:nvGrpSpPr>
        <p:grpSpPr>
          <a:xfrm rot="0">
            <a:off x="12862987" y="5808478"/>
            <a:ext cx="826901" cy="826901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3927498" y="4601765"/>
            <a:ext cx="826901" cy="826901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3DFF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</a:t>
              </a:r>
            </a:p>
          </p:txBody>
        </p:sp>
      </p:grpSp>
      <p:sp>
        <p:nvSpPr>
          <p:cNvPr name="AutoShape 54" id="54"/>
          <p:cNvSpPr/>
          <p:nvPr/>
        </p:nvSpPr>
        <p:spPr>
          <a:xfrm>
            <a:off x="14340949" y="5428666"/>
            <a:ext cx="1008549" cy="379812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5" id="55"/>
          <p:cNvSpPr/>
          <p:nvPr/>
        </p:nvSpPr>
        <p:spPr>
          <a:xfrm>
            <a:off x="13276437" y="6635379"/>
            <a:ext cx="863528" cy="709339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6" id="56"/>
          <p:cNvSpPr/>
          <p:nvPr/>
        </p:nvSpPr>
        <p:spPr>
          <a:xfrm>
            <a:off x="14340949" y="3936787"/>
            <a:ext cx="0" cy="664978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7" id="57"/>
          <p:cNvSpPr/>
          <p:nvPr/>
        </p:nvSpPr>
        <p:spPr>
          <a:xfrm>
            <a:off x="12158010" y="8049568"/>
            <a:ext cx="1165870" cy="482440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8" id="58"/>
          <p:cNvGrpSpPr/>
          <p:nvPr/>
        </p:nvGrpSpPr>
        <p:grpSpPr>
          <a:xfrm rot="0">
            <a:off x="10806449" y="8532008"/>
            <a:ext cx="732015" cy="675288"/>
            <a:chOff x="0" y="0"/>
            <a:chExt cx="192794" cy="177854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92794" cy="177854"/>
            </a:xfrm>
            <a:custGeom>
              <a:avLst/>
              <a:gdLst/>
              <a:ahLst/>
              <a:cxnLst/>
              <a:rect r="r" b="b" t="t" l="l"/>
              <a:pathLst>
                <a:path h="177854" w="192794">
                  <a:moveTo>
                    <a:pt x="88927" y="0"/>
                  </a:moveTo>
                  <a:lnTo>
                    <a:pt x="103867" y="0"/>
                  </a:lnTo>
                  <a:cubicBezTo>
                    <a:pt x="127452" y="0"/>
                    <a:pt x="150071" y="9369"/>
                    <a:pt x="166748" y="26046"/>
                  </a:cubicBezTo>
                  <a:cubicBezTo>
                    <a:pt x="183425" y="42723"/>
                    <a:pt x="192794" y="65342"/>
                    <a:pt x="192794" y="88927"/>
                  </a:cubicBezTo>
                  <a:lnTo>
                    <a:pt x="192794" y="88927"/>
                  </a:lnTo>
                  <a:cubicBezTo>
                    <a:pt x="192794" y="112512"/>
                    <a:pt x="183425" y="135131"/>
                    <a:pt x="166748" y="151808"/>
                  </a:cubicBezTo>
                  <a:cubicBezTo>
                    <a:pt x="150071" y="168485"/>
                    <a:pt x="127452" y="177854"/>
                    <a:pt x="103867" y="177854"/>
                  </a:cubicBezTo>
                  <a:lnTo>
                    <a:pt x="88927" y="177854"/>
                  </a:lnTo>
                  <a:cubicBezTo>
                    <a:pt x="65342" y="177854"/>
                    <a:pt x="42723" y="168485"/>
                    <a:pt x="26046" y="151808"/>
                  </a:cubicBezTo>
                  <a:cubicBezTo>
                    <a:pt x="9369" y="135131"/>
                    <a:pt x="0" y="112512"/>
                    <a:pt x="0" y="88927"/>
                  </a:cubicBezTo>
                  <a:lnTo>
                    <a:pt x="0" y="88927"/>
                  </a:lnTo>
                  <a:cubicBezTo>
                    <a:pt x="0" y="65342"/>
                    <a:pt x="9369" y="42723"/>
                    <a:pt x="26046" y="26046"/>
                  </a:cubicBezTo>
                  <a:cubicBezTo>
                    <a:pt x="42723" y="9369"/>
                    <a:pt x="65342" y="0"/>
                    <a:pt x="889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192794" cy="225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2957872" y="8532008"/>
            <a:ext cx="732015" cy="675288"/>
            <a:chOff x="0" y="0"/>
            <a:chExt cx="192794" cy="177854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92794" cy="177854"/>
            </a:xfrm>
            <a:custGeom>
              <a:avLst/>
              <a:gdLst/>
              <a:ahLst/>
              <a:cxnLst/>
              <a:rect r="r" b="b" t="t" l="l"/>
              <a:pathLst>
                <a:path h="177854" w="192794">
                  <a:moveTo>
                    <a:pt x="88927" y="0"/>
                  </a:moveTo>
                  <a:lnTo>
                    <a:pt x="103867" y="0"/>
                  </a:lnTo>
                  <a:cubicBezTo>
                    <a:pt x="127452" y="0"/>
                    <a:pt x="150071" y="9369"/>
                    <a:pt x="166748" y="26046"/>
                  </a:cubicBezTo>
                  <a:cubicBezTo>
                    <a:pt x="183425" y="42723"/>
                    <a:pt x="192794" y="65342"/>
                    <a:pt x="192794" y="88927"/>
                  </a:cubicBezTo>
                  <a:lnTo>
                    <a:pt x="192794" y="88927"/>
                  </a:lnTo>
                  <a:cubicBezTo>
                    <a:pt x="192794" y="112512"/>
                    <a:pt x="183425" y="135131"/>
                    <a:pt x="166748" y="151808"/>
                  </a:cubicBezTo>
                  <a:cubicBezTo>
                    <a:pt x="150071" y="168485"/>
                    <a:pt x="127452" y="177854"/>
                    <a:pt x="103867" y="177854"/>
                  </a:cubicBezTo>
                  <a:lnTo>
                    <a:pt x="88927" y="177854"/>
                  </a:lnTo>
                  <a:cubicBezTo>
                    <a:pt x="65342" y="177854"/>
                    <a:pt x="42723" y="168485"/>
                    <a:pt x="26046" y="151808"/>
                  </a:cubicBezTo>
                  <a:cubicBezTo>
                    <a:pt x="9369" y="135131"/>
                    <a:pt x="0" y="112512"/>
                    <a:pt x="0" y="88927"/>
                  </a:cubicBezTo>
                  <a:lnTo>
                    <a:pt x="0" y="88927"/>
                  </a:lnTo>
                  <a:cubicBezTo>
                    <a:pt x="0" y="65342"/>
                    <a:pt x="9369" y="42723"/>
                    <a:pt x="26046" y="26046"/>
                  </a:cubicBezTo>
                  <a:cubicBezTo>
                    <a:pt x="42723" y="9369"/>
                    <a:pt x="65342" y="0"/>
                    <a:pt x="889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192794" cy="225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4936047" y="5808478"/>
            <a:ext cx="826901" cy="826901"/>
            <a:chOff x="0" y="0"/>
            <a:chExt cx="8128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0307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Z</a:t>
              </a: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13975957" y="7268518"/>
            <a:ext cx="328017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T1</a:t>
            </a:r>
          </a:p>
        </p:txBody>
      </p:sp>
      <p:grpSp>
        <p:nvGrpSpPr>
          <p:cNvPr name="Group 68" id="68"/>
          <p:cNvGrpSpPr/>
          <p:nvPr/>
        </p:nvGrpSpPr>
        <p:grpSpPr>
          <a:xfrm rot="0">
            <a:off x="6262315" y="4884554"/>
            <a:ext cx="3545854" cy="447676"/>
            <a:chOff x="0" y="0"/>
            <a:chExt cx="4727805" cy="596901"/>
          </a:xfrm>
        </p:grpSpPr>
        <p:sp>
          <p:nvSpPr>
            <p:cNvPr name="TextBox 69" id="69"/>
            <p:cNvSpPr txBox="true"/>
            <p:nvPr/>
          </p:nvSpPr>
          <p:spPr>
            <a:xfrm rot="0">
              <a:off x="916615" y="-76200"/>
              <a:ext cx="3811190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Z đổi màu đen</a:t>
              </a:r>
            </a:p>
          </p:txBody>
        </p:sp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49"/>
                  </a:lnTo>
                  <a:lnTo>
                    <a:pt x="0" y="537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1" id="71"/>
          <p:cNvGrpSpPr/>
          <p:nvPr/>
        </p:nvGrpSpPr>
        <p:grpSpPr>
          <a:xfrm rot="0">
            <a:off x="7139173" y="1028700"/>
            <a:ext cx="4048038" cy="1162338"/>
            <a:chOff x="0" y="0"/>
            <a:chExt cx="5397384" cy="1549785"/>
          </a:xfrm>
        </p:grpSpPr>
        <p:sp>
          <p:nvSpPr>
            <p:cNvPr name="TextBox 72" id="72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xóa</a:t>
              </a:r>
            </a:p>
          </p:txBody>
        </p:sp>
        <p:sp>
          <p:nvSpPr>
            <p:cNvPr name="Freeform 73" id="73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4" id="74"/>
          <p:cNvGrpSpPr/>
          <p:nvPr/>
        </p:nvGrpSpPr>
        <p:grpSpPr>
          <a:xfrm rot="0">
            <a:off x="6262315" y="3489111"/>
            <a:ext cx="3390995" cy="447676"/>
            <a:chOff x="0" y="0"/>
            <a:chExt cx="4521327" cy="596901"/>
          </a:xfrm>
        </p:grpSpPr>
        <p:sp>
          <p:nvSpPr>
            <p:cNvPr name="TextBox 75" id="75"/>
            <p:cNvSpPr txBox="true"/>
            <p:nvPr/>
          </p:nvSpPr>
          <p:spPr>
            <a:xfrm rot="0">
              <a:off x="903598" y="-76200"/>
              <a:ext cx="3617729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trái tại P</a:t>
              </a:r>
            </a:p>
          </p:txBody>
        </p:sp>
        <p:sp>
          <p:nvSpPr>
            <p:cNvPr name="Freeform 76" id="76"/>
            <p:cNvSpPr/>
            <p:nvPr/>
          </p:nvSpPr>
          <p:spPr>
            <a:xfrm flipH="false" flipV="false" rot="0">
              <a:off x="0" y="59551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50"/>
                  </a:lnTo>
                  <a:lnTo>
                    <a:pt x="0" y="53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7" id="77"/>
          <p:cNvGrpSpPr/>
          <p:nvPr/>
        </p:nvGrpSpPr>
        <p:grpSpPr>
          <a:xfrm rot="0">
            <a:off x="6262315" y="4176421"/>
            <a:ext cx="4544134" cy="447676"/>
            <a:chOff x="0" y="0"/>
            <a:chExt cx="6058845" cy="596901"/>
          </a:xfrm>
        </p:grpSpPr>
        <p:sp>
          <p:nvSpPr>
            <p:cNvPr name="TextBox 78" id="78"/>
            <p:cNvSpPr txBox="true"/>
            <p:nvPr/>
          </p:nvSpPr>
          <p:spPr>
            <a:xfrm rot="0">
              <a:off x="903598" y="-76200"/>
              <a:ext cx="5155248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Đảo màu của P và S</a:t>
              </a:r>
            </a:p>
          </p:txBody>
        </p:sp>
        <p:sp>
          <p:nvSpPr>
            <p:cNvPr name="Freeform 79" id="79"/>
            <p:cNvSpPr/>
            <p:nvPr/>
          </p:nvSpPr>
          <p:spPr>
            <a:xfrm flipH="false" flipV="false" rot="0">
              <a:off x="0" y="29776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49"/>
                  </a:lnTo>
                  <a:lnTo>
                    <a:pt x="0" y="537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59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70546"/>
            <a:ext cx="11822627" cy="12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TH2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3399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X là node đen, X có 2 con là node đen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S màu đen và con phải của S màu đỏ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59920" y="4009384"/>
            <a:ext cx="5783399" cy="4425089"/>
            <a:chOff x="0" y="0"/>
            <a:chExt cx="7711199" cy="590011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042447" y="3495772"/>
              <a:ext cx="416734" cy="41673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50814" y="3152872"/>
              <a:ext cx="1102534" cy="1102534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16" id="16"/>
            <p:cNvSpPr/>
            <p:nvPr/>
          </p:nvSpPr>
          <p:spPr>
            <a:xfrm flipH="true">
              <a:off x="488010" y="4255406"/>
              <a:ext cx="131407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 flipH="true">
              <a:off x="1802081" y="1801670"/>
              <a:ext cx="2105760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3907841" y="1801670"/>
              <a:ext cx="2149556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3356574" y="699136"/>
              <a:ext cx="1102534" cy="110253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B3D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5506130" y="3152872"/>
              <a:ext cx="1102534" cy="110253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25" id="25"/>
            <p:cNvSpPr/>
            <p:nvPr/>
          </p:nvSpPr>
          <p:spPr>
            <a:xfrm>
              <a:off x="6057397" y="4255406"/>
              <a:ext cx="1102534" cy="54217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6" id="26"/>
            <p:cNvSpPr/>
            <p:nvPr/>
          </p:nvSpPr>
          <p:spPr>
            <a:xfrm flipH="true">
              <a:off x="4944407" y="4255406"/>
              <a:ext cx="1112990" cy="794995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3907841" y="0"/>
              <a:ext cx="0" cy="69913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1802081" y="4255406"/>
              <a:ext cx="1554493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9" id="29"/>
            <p:cNvGrpSpPr/>
            <p:nvPr/>
          </p:nvGrpSpPr>
          <p:grpSpPr>
            <a:xfrm rot="0">
              <a:off x="0" y="4898659"/>
              <a:ext cx="976021" cy="900385"/>
              <a:chOff x="0" y="0"/>
              <a:chExt cx="192794" cy="177854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2868563" y="4898659"/>
              <a:ext cx="976021" cy="900385"/>
              <a:chOff x="0" y="0"/>
              <a:chExt cx="192794" cy="17785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6608664" y="4797584"/>
              <a:ext cx="1102534" cy="1102534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Z</a:t>
                </a: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4661118" y="4974201"/>
              <a:ext cx="566579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795869" y="5729540"/>
            <a:ext cx="1367323" cy="676040"/>
            <a:chOff x="0" y="0"/>
            <a:chExt cx="1142014" cy="56464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1744560" y="7222668"/>
            <a:ext cx="826901" cy="826901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Y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 flipH="true">
            <a:off x="11172457" y="8049568"/>
            <a:ext cx="985553" cy="482440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6" id="46"/>
          <p:cNvSpPr/>
          <p:nvPr/>
        </p:nvSpPr>
        <p:spPr>
          <a:xfrm flipH="true">
            <a:off x="12158010" y="6635379"/>
            <a:ext cx="1118427" cy="587289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7" id="47"/>
          <p:cNvSpPr/>
          <p:nvPr/>
        </p:nvSpPr>
        <p:spPr>
          <a:xfrm flipH="true">
            <a:off x="13276437" y="5428666"/>
            <a:ext cx="1064511" cy="379812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8" id="48"/>
          <p:cNvGrpSpPr/>
          <p:nvPr/>
        </p:nvGrpSpPr>
        <p:grpSpPr>
          <a:xfrm rot="0">
            <a:off x="12862987" y="5808478"/>
            <a:ext cx="826901" cy="826901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3927498" y="4601765"/>
            <a:ext cx="826901" cy="826901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3DFF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</a:t>
              </a:r>
            </a:p>
          </p:txBody>
        </p:sp>
      </p:grpSp>
      <p:sp>
        <p:nvSpPr>
          <p:cNvPr name="AutoShape 54" id="54"/>
          <p:cNvSpPr/>
          <p:nvPr/>
        </p:nvSpPr>
        <p:spPr>
          <a:xfrm>
            <a:off x="14340949" y="5428666"/>
            <a:ext cx="1008549" cy="379812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5" id="55"/>
          <p:cNvSpPr/>
          <p:nvPr/>
        </p:nvSpPr>
        <p:spPr>
          <a:xfrm>
            <a:off x="13276437" y="6635379"/>
            <a:ext cx="863528" cy="709339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6" id="56"/>
          <p:cNvSpPr/>
          <p:nvPr/>
        </p:nvSpPr>
        <p:spPr>
          <a:xfrm>
            <a:off x="14340949" y="3936787"/>
            <a:ext cx="0" cy="664978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7" id="57"/>
          <p:cNvSpPr/>
          <p:nvPr/>
        </p:nvSpPr>
        <p:spPr>
          <a:xfrm>
            <a:off x="12158010" y="8049568"/>
            <a:ext cx="1165870" cy="482440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8" id="58"/>
          <p:cNvGrpSpPr/>
          <p:nvPr/>
        </p:nvGrpSpPr>
        <p:grpSpPr>
          <a:xfrm rot="0">
            <a:off x="10806449" y="8532008"/>
            <a:ext cx="732015" cy="675288"/>
            <a:chOff x="0" y="0"/>
            <a:chExt cx="192794" cy="177854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92794" cy="177854"/>
            </a:xfrm>
            <a:custGeom>
              <a:avLst/>
              <a:gdLst/>
              <a:ahLst/>
              <a:cxnLst/>
              <a:rect r="r" b="b" t="t" l="l"/>
              <a:pathLst>
                <a:path h="177854" w="192794">
                  <a:moveTo>
                    <a:pt x="88927" y="0"/>
                  </a:moveTo>
                  <a:lnTo>
                    <a:pt x="103867" y="0"/>
                  </a:lnTo>
                  <a:cubicBezTo>
                    <a:pt x="127452" y="0"/>
                    <a:pt x="150071" y="9369"/>
                    <a:pt x="166748" y="26046"/>
                  </a:cubicBezTo>
                  <a:cubicBezTo>
                    <a:pt x="183425" y="42723"/>
                    <a:pt x="192794" y="65342"/>
                    <a:pt x="192794" y="88927"/>
                  </a:cubicBezTo>
                  <a:lnTo>
                    <a:pt x="192794" y="88927"/>
                  </a:lnTo>
                  <a:cubicBezTo>
                    <a:pt x="192794" y="112512"/>
                    <a:pt x="183425" y="135131"/>
                    <a:pt x="166748" y="151808"/>
                  </a:cubicBezTo>
                  <a:cubicBezTo>
                    <a:pt x="150071" y="168485"/>
                    <a:pt x="127452" y="177854"/>
                    <a:pt x="103867" y="177854"/>
                  </a:cubicBezTo>
                  <a:lnTo>
                    <a:pt x="88927" y="177854"/>
                  </a:lnTo>
                  <a:cubicBezTo>
                    <a:pt x="65342" y="177854"/>
                    <a:pt x="42723" y="168485"/>
                    <a:pt x="26046" y="151808"/>
                  </a:cubicBezTo>
                  <a:cubicBezTo>
                    <a:pt x="9369" y="135131"/>
                    <a:pt x="0" y="112512"/>
                    <a:pt x="0" y="88927"/>
                  </a:cubicBezTo>
                  <a:lnTo>
                    <a:pt x="0" y="88927"/>
                  </a:lnTo>
                  <a:cubicBezTo>
                    <a:pt x="0" y="65342"/>
                    <a:pt x="9369" y="42723"/>
                    <a:pt x="26046" y="26046"/>
                  </a:cubicBezTo>
                  <a:cubicBezTo>
                    <a:pt x="42723" y="9369"/>
                    <a:pt x="65342" y="0"/>
                    <a:pt x="889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192794" cy="225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2957872" y="8532008"/>
            <a:ext cx="732015" cy="675288"/>
            <a:chOff x="0" y="0"/>
            <a:chExt cx="192794" cy="177854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92794" cy="177854"/>
            </a:xfrm>
            <a:custGeom>
              <a:avLst/>
              <a:gdLst/>
              <a:ahLst/>
              <a:cxnLst/>
              <a:rect r="r" b="b" t="t" l="l"/>
              <a:pathLst>
                <a:path h="177854" w="192794">
                  <a:moveTo>
                    <a:pt x="88927" y="0"/>
                  </a:moveTo>
                  <a:lnTo>
                    <a:pt x="103867" y="0"/>
                  </a:lnTo>
                  <a:cubicBezTo>
                    <a:pt x="127452" y="0"/>
                    <a:pt x="150071" y="9369"/>
                    <a:pt x="166748" y="26046"/>
                  </a:cubicBezTo>
                  <a:cubicBezTo>
                    <a:pt x="183425" y="42723"/>
                    <a:pt x="192794" y="65342"/>
                    <a:pt x="192794" y="88927"/>
                  </a:cubicBezTo>
                  <a:lnTo>
                    <a:pt x="192794" y="88927"/>
                  </a:lnTo>
                  <a:cubicBezTo>
                    <a:pt x="192794" y="112512"/>
                    <a:pt x="183425" y="135131"/>
                    <a:pt x="166748" y="151808"/>
                  </a:cubicBezTo>
                  <a:cubicBezTo>
                    <a:pt x="150071" y="168485"/>
                    <a:pt x="127452" y="177854"/>
                    <a:pt x="103867" y="177854"/>
                  </a:cubicBezTo>
                  <a:lnTo>
                    <a:pt x="88927" y="177854"/>
                  </a:lnTo>
                  <a:cubicBezTo>
                    <a:pt x="65342" y="177854"/>
                    <a:pt x="42723" y="168485"/>
                    <a:pt x="26046" y="151808"/>
                  </a:cubicBezTo>
                  <a:cubicBezTo>
                    <a:pt x="9369" y="135131"/>
                    <a:pt x="0" y="112512"/>
                    <a:pt x="0" y="88927"/>
                  </a:cubicBezTo>
                  <a:lnTo>
                    <a:pt x="0" y="88927"/>
                  </a:lnTo>
                  <a:cubicBezTo>
                    <a:pt x="0" y="65342"/>
                    <a:pt x="9369" y="42723"/>
                    <a:pt x="26046" y="26046"/>
                  </a:cubicBezTo>
                  <a:cubicBezTo>
                    <a:pt x="42723" y="9369"/>
                    <a:pt x="65342" y="0"/>
                    <a:pt x="889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192794" cy="225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4936047" y="5808478"/>
            <a:ext cx="826901" cy="826901"/>
            <a:chOff x="0" y="0"/>
            <a:chExt cx="8128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Z</a:t>
              </a: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13975957" y="7268518"/>
            <a:ext cx="328017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T1</a:t>
            </a:r>
          </a:p>
        </p:txBody>
      </p:sp>
      <p:grpSp>
        <p:nvGrpSpPr>
          <p:cNvPr name="Group 68" id="68"/>
          <p:cNvGrpSpPr/>
          <p:nvPr/>
        </p:nvGrpSpPr>
        <p:grpSpPr>
          <a:xfrm rot="0">
            <a:off x="7139173" y="1028700"/>
            <a:ext cx="4048038" cy="1162338"/>
            <a:chOff x="0" y="0"/>
            <a:chExt cx="5397384" cy="1549785"/>
          </a:xfrm>
        </p:grpSpPr>
        <p:sp>
          <p:nvSpPr>
            <p:cNvPr name="TextBox 69" id="69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xóa</a:t>
              </a:r>
            </a:p>
          </p:txBody>
        </p:sp>
        <p:sp>
          <p:nvSpPr>
            <p:cNvPr name="Freeform 70" id="70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1" id="71"/>
          <p:cNvGrpSpPr/>
          <p:nvPr/>
        </p:nvGrpSpPr>
        <p:grpSpPr>
          <a:xfrm rot="0">
            <a:off x="6262315" y="3489111"/>
            <a:ext cx="3390995" cy="447676"/>
            <a:chOff x="0" y="0"/>
            <a:chExt cx="4521327" cy="596901"/>
          </a:xfrm>
        </p:grpSpPr>
        <p:sp>
          <p:nvSpPr>
            <p:cNvPr name="TextBox 72" id="72"/>
            <p:cNvSpPr txBox="true"/>
            <p:nvPr/>
          </p:nvSpPr>
          <p:spPr>
            <a:xfrm rot="0">
              <a:off x="903598" y="-76200"/>
              <a:ext cx="3617729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trái tại P</a:t>
              </a:r>
            </a:p>
          </p:txBody>
        </p:sp>
        <p:sp>
          <p:nvSpPr>
            <p:cNvPr name="Freeform 73" id="73"/>
            <p:cNvSpPr/>
            <p:nvPr/>
          </p:nvSpPr>
          <p:spPr>
            <a:xfrm flipH="false" flipV="false" rot="0">
              <a:off x="0" y="59551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50"/>
                  </a:lnTo>
                  <a:lnTo>
                    <a:pt x="0" y="53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4" id="74"/>
          <p:cNvGrpSpPr/>
          <p:nvPr/>
        </p:nvGrpSpPr>
        <p:grpSpPr>
          <a:xfrm rot="0">
            <a:off x="6262315" y="4176421"/>
            <a:ext cx="4544134" cy="447676"/>
            <a:chOff x="0" y="0"/>
            <a:chExt cx="6058845" cy="596901"/>
          </a:xfrm>
        </p:grpSpPr>
        <p:sp>
          <p:nvSpPr>
            <p:cNvPr name="TextBox 75" id="75"/>
            <p:cNvSpPr txBox="true"/>
            <p:nvPr/>
          </p:nvSpPr>
          <p:spPr>
            <a:xfrm rot="0">
              <a:off x="903598" y="-76200"/>
              <a:ext cx="5155248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Đảo màu của P và S</a:t>
              </a:r>
            </a:p>
          </p:txBody>
        </p:sp>
        <p:sp>
          <p:nvSpPr>
            <p:cNvPr name="Freeform 76" id="76"/>
            <p:cNvSpPr/>
            <p:nvPr/>
          </p:nvSpPr>
          <p:spPr>
            <a:xfrm flipH="false" flipV="false" rot="0">
              <a:off x="0" y="29776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49"/>
                  </a:lnTo>
                  <a:lnTo>
                    <a:pt x="0" y="537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7" id="77"/>
          <p:cNvGrpSpPr/>
          <p:nvPr/>
        </p:nvGrpSpPr>
        <p:grpSpPr>
          <a:xfrm rot="0">
            <a:off x="6262315" y="4884554"/>
            <a:ext cx="3545854" cy="447676"/>
            <a:chOff x="0" y="0"/>
            <a:chExt cx="4727805" cy="596901"/>
          </a:xfrm>
        </p:grpSpPr>
        <p:sp>
          <p:nvSpPr>
            <p:cNvPr name="TextBox 78" id="78"/>
            <p:cNvSpPr txBox="true"/>
            <p:nvPr/>
          </p:nvSpPr>
          <p:spPr>
            <a:xfrm rot="0">
              <a:off x="916615" y="-76200"/>
              <a:ext cx="3811190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Z đổi màu đen</a:t>
              </a:r>
            </a:p>
          </p:txBody>
        </p:sp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49"/>
                  </a:lnTo>
                  <a:lnTo>
                    <a:pt x="0" y="537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955136" y="3720683"/>
            <a:ext cx="11301259" cy="5537617"/>
          </a:xfrm>
          <a:custGeom>
            <a:avLst/>
            <a:gdLst/>
            <a:ahLst/>
            <a:cxnLst/>
            <a:rect r="r" b="b" t="t" l="l"/>
            <a:pathLst>
              <a:path h="5537617" w="11301259">
                <a:moveTo>
                  <a:pt x="0" y="0"/>
                </a:moveTo>
                <a:lnTo>
                  <a:pt x="11301259" y="0"/>
                </a:lnTo>
                <a:lnTo>
                  <a:pt x="11301259" y="5537617"/>
                </a:lnTo>
                <a:lnTo>
                  <a:pt x="0" y="5537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7846" y="1165199"/>
            <a:ext cx="6633925" cy="93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DA0307"/>
                </a:solidFill>
                <a:latin typeface="Pacifico"/>
                <a:ea typeface="Pacifico"/>
                <a:cs typeface="Pacifico"/>
                <a:sym typeface="Pacifico"/>
              </a:rPr>
              <a:t>Tại sao cần cây đỏ đen?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2585533"/>
            <a:ext cx="7686781" cy="10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Nếu dữ liệu quá lớn thì việc cân bằng ở cây AVL sẽ mất rất nhiều công sức.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63192" y="3902701"/>
            <a:ext cx="7667589" cy="10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 đó cây đỏ đen ra đời để khắc phục yếu điểm này.</a:t>
            </a:r>
          </a:p>
        </p:txBody>
      </p:sp>
    </p:spTree>
  </p:cSld>
  <p:clrMapOvr>
    <a:masterClrMapping/>
  </p:clrMapOvr>
  <p:transition spd="med">
    <p:cover dir="d"/>
  </p:transition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60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92480"/>
            <a:ext cx="11337127" cy="18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TH3: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X là node đen, X có 2 con là node đen,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99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S màu đen và con trái của S màu đỏ, con phải của S màu đen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62003" y="3829457"/>
            <a:ext cx="5381432" cy="5579655"/>
            <a:chOff x="0" y="0"/>
            <a:chExt cx="7175243" cy="743954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042447" y="3495772"/>
              <a:ext cx="416734" cy="41673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50814" y="3152872"/>
              <a:ext cx="1102534" cy="1102534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16" id="16"/>
            <p:cNvSpPr/>
            <p:nvPr/>
          </p:nvSpPr>
          <p:spPr>
            <a:xfrm flipH="true">
              <a:off x="488010" y="4255406"/>
              <a:ext cx="131407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 flipH="true">
              <a:off x="1802081" y="1801670"/>
              <a:ext cx="2105760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3907841" y="1801670"/>
              <a:ext cx="2149556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3356574" y="699136"/>
              <a:ext cx="1102534" cy="110253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B3D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5506130" y="3152872"/>
              <a:ext cx="1102534" cy="110253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25" id="25"/>
            <p:cNvSpPr/>
            <p:nvPr/>
          </p:nvSpPr>
          <p:spPr>
            <a:xfrm flipH="true">
              <a:off x="5208651" y="4255406"/>
              <a:ext cx="848746" cy="54217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6057397" y="4255406"/>
              <a:ext cx="834556" cy="794995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3907841" y="0"/>
              <a:ext cx="0" cy="69913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1802081" y="4255406"/>
              <a:ext cx="1554493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9" id="29"/>
            <p:cNvGrpSpPr/>
            <p:nvPr/>
          </p:nvGrpSpPr>
          <p:grpSpPr>
            <a:xfrm rot="0">
              <a:off x="0" y="4898659"/>
              <a:ext cx="976021" cy="900385"/>
              <a:chOff x="0" y="0"/>
              <a:chExt cx="192794" cy="177854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2868563" y="4898659"/>
              <a:ext cx="976021" cy="900385"/>
              <a:chOff x="0" y="0"/>
              <a:chExt cx="192794" cy="17785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4657384" y="4797584"/>
              <a:ext cx="1102534" cy="1102534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Z</a:t>
                </a: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6608664" y="4974201"/>
              <a:ext cx="566579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39" id="39"/>
            <p:cNvSpPr/>
            <p:nvPr/>
          </p:nvSpPr>
          <p:spPr>
            <a:xfrm flipH="true">
              <a:off x="4169374" y="5900118"/>
              <a:ext cx="1039277" cy="63903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0" id="40"/>
            <p:cNvSpPr/>
            <p:nvPr/>
          </p:nvSpPr>
          <p:spPr>
            <a:xfrm>
              <a:off x="5208651" y="5900118"/>
              <a:ext cx="1039277" cy="54728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41" id="41"/>
            <p:cNvGrpSpPr/>
            <p:nvPr/>
          </p:nvGrpSpPr>
          <p:grpSpPr>
            <a:xfrm rot="0">
              <a:off x="3681363" y="6539156"/>
              <a:ext cx="976021" cy="900385"/>
              <a:chOff x="0" y="0"/>
              <a:chExt cx="192794" cy="177854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R1</a:t>
                </a: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5759918" y="6447401"/>
              <a:ext cx="976021" cy="900385"/>
              <a:chOff x="0" y="0"/>
              <a:chExt cx="192794" cy="177854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R2</a:t>
                </a:r>
              </a:p>
            </p:txBody>
          </p:sp>
        </p:grpSp>
      </p:grpSp>
      <p:grpSp>
        <p:nvGrpSpPr>
          <p:cNvPr name="Group 47" id="47"/>
          <p:cNvGrpSpPr/>
          <p:nvPr/>
        </p:nvGrpSpPr>
        <p:grpSpPr>
          <a:xfrm rot="0">
            <a:off x="6239835" y="6281265"/>
            <a:ext cx="1367323" cy="676040"/>
            <a:chOff x="0" y="0"/>
            <a:chExt cx="1142014" cy="564641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4958464" y="3843304"/>
            <a:ext cx="3477599" cy="440691"/>
            <a:chOff x="0" y="0"/>
            <a:chExt cx="4636798" cy="587587"/>
          </a:xfrm>
        </p:grpSpPr>
        <p:sp>
          <p:nvSpPr>
            <p:cNvPr name="TextBox 51" id="51"/>
            <p:cNvSpPr txBox="true"/>
            <p:nvPr/>
          </p:nvSpPr>
          <p:spPr>
            <a:xfrm rot="0">
              <a:off x="916615" y="-76200"/>
              <a:ext cx="3720183" cy="663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phải tại S</a:t>
              </a:r>
            </a:p>
          </p:txBody>
        </p:sp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49"/>
                  </a:lnTo>
                  <a:lnTo>
                    <a:pt x="0" y="537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7607158" y="3898273"/>
            <a:ext cx="6041981" cy="5510839"/>
            <a:chOff x="0" y="0"/>
            <a:chExt cx="8055975" cy="7347786"/>
          </a:xfrm>
        </p:grpSpPr>
        <p:grpSp>
          <p:nvGrpSpPr>
            <p:cNvPr name="Group 54" id="54"/>
            <p:cNvGrpSpPr/>
            <p:nvPr/>
          </p:nvGrpSpPr>
          <p:grpSpPr>
            <a:xfrm rot="0">
              <a:off x="1042447" y="3495772"/>
              <a:ext cx="416734" cy="416734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1250814" y="3152872"/>
              <a:ext cx="1102534" cy="1102534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60" id="60"/>
            <p:cNvSpPr/>
            <p:nvPr/>
          </p:nvSpPr>
          <p:spPr>
            <a:xfrm flipH="true">
              <a:off x="488010" y="4255406"/>
              <a:ext cx="131407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1" id="61"/>
            <p:cNvSpPr/>
            <p:nvPr/>
          </p:nvSpPr>
          <p:spPr>
            <a:xfrm flipH="true">
              <a:off x="1802081" y="1801670"/>
              <a:ext cx="2105760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2" id="62"/>
            <p:cNvSpPr/>
            <p:nvPr/>
          </p:nvSpPr>
          <p:spPr>
            <a:xfrm>
              <a:off x="3907841" y="1801670"/>
              <a:ext cx="1852077" cy="114283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63" id="63"/>
            <p:cNvGrpSpPr/>
            <p:nvPr/>
          </p:nvGrpSpPr>
          <p:grpSpPr>
            <a:xfrm rot="0">
              <a:off x="3356574" y="699136"/>
              <a:ext cx="1102534" cy="1102534"/>
              <a:chOff x="0" y="0"/>
              <a:chExt cx="8128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B3DFF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6386862" y="4705598"/>
              <a:ext cx="1102534" cy="1102534"/>
              <a:chOff x="0" y="0"/>
              <a:chExt cx="812800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69" id="69"/>
            <p:cNvSpPr/>
            <p:nvPr/>
          </p:nvSpPr>
          <p:spPr>
            <a:xfrm>
              <a:off x="5759918" y="4047039"/>
              <a:ext cx="1178210" cy="65855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70" id="70"/>
            <p:cNvSpPr/>
            <p:nvPr/>
          </p:nvSpPr>
          <p:spPr>
            <a:xfrm>
              <a:off x="6938129" y="5808132"/>
              <a:ext cx="834556" cy="73605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71" id="71"/>
            <p:cNvSpPr/>
            <p:nvPr/>
          </p:nvSpPr>
          <p:spPr>
            <a:xfrm>
              <a:off x="3907841" y="0"/>
              <a:ext cx="0" cy="69913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72" id="72"/>
            <p:cNvSpPr/>
            <p:nvPr/>
          </p:nvSpPr>
          <p:spPr>
            <a:xfrm>
              <a:off x="1802081" y="4255406"/>
              <a:ext cx="1554493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73" id="73"/>
            <p:cNvGrpSpPr/>
            <p:nvPr/>
          </p:nvGrpSpPr>
          <p:grpSpPr>
            <a:xfrm rot="0">
              <a:off x="0" y="4898659"/>
              <a:ext cx="976021" cy="900385"/>
              <a:chOff x="0" y="0"/>
              <a:chExt cx="192794" cy="177854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2868563" y="4898659"/>
              <a:ext cx="976021" cy="900385"/>
              <a:chOff x="0" y="0"/>
              <a:chExt cx="192794" cy="177854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5208651" y="2944504"/>
              <a:ext cx="1102534" cy="1102534"/>
              <a:chOff x="0" y="0"/>
              <a:chExt cx="812800" cy="81280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Z</a:t>
                </a:r>
              </a:p>
            </p:txBody>
          </p:sp>
        </p:grpSp>
        <p:sp>
          <p:nvSpPr>
            <p:cNvPr name="TextBox 82" id="82"/>
            <p:cNvSpPr txBox="true"/>
            <p:nvPr/>
          </p:nvSpPr>
          <p:spPr>
            <a:xfrm rot="0">
              <a:off x="7489396" y="6467989"/>
              <a:ext cx="566579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83" id="83"/>
            <p:cNvSpPr/>
            <p:nvPr/>
          </p:nvSpPr>
          <p:spPr>
            <a:xfrm flipH="true">
              <a:off x="4947118" y="4047039"/>
              <a:ext cx="812800" cy="75963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84" id="84"/>
            <p:cNvSpPr/>
            <p:nvPr/>
          </p:nvSpPr>
          <p:spPr>
            <a:xfrm flipH="true">
              <a:off x="6247929" y="5808132"/>
              <a:ext cx="690200" cy="63926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85" id="85"/>
            <p:cNvGrpSpPr/>
            <p:nvPr/>
          </p:nvGrpSpPr>
          <p:grpSpPr>
            <a:xfrm rot="0">
              <a:off x="4459108" y="4806673"/>
              <a:ext cx="976021" cy="900385"/>
              <a:chOff x="0" y="0"/>
              <a:chExt cx="192794" cy="177854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R1</a:t>
                </a: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5759918" y="6447401"/>
              <a:ext cx="976021" cy="900385"/>
              <a:chOff x="0" y="0"/>
              <a:chExt cx="192794" cy="177854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R2</a:t>
                </a:r>
              </a:p>
            </p:txBody>
          </p:sp>
        </p:grpSp>
      </p:grpSp>
      <p:grpSp>
        <p:nvGrpSpPr>
          <p:cNvPr name="Group 91" id="91"/>
          <p:cNvGrpSpPr/>
          <p:nvPr/>
        </p:nvGrpSpPr>
        <p:grpSpPr>
          <a:xfrm rot="0">
            <a:off x="4958464" y="4488385"/>
            <a:ext cx="3477599" cy="440691"/>
            <a:chOff x="0" y="0"/>
            <a:chExt cx="4636798" cy="587587"/>
          </a:xfrm>
        </p:grpSpPr>
        <p:sp>
          <p:nvSpPr>
            <p:cNvPr name="TextBox 92" id="92"/>
            <p:cNvSpPr txBox="true"/>
            <p:nvPr/>
          </p:nvSpPr>
          <p:spPr>
            <a:xfrm rot="0">
              <a:off x="916615" y="-76200"/>
              <a:ext cx="3720183" cy="663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màu Z và S</a:t>
              </a:r>
            </a:p>
          </p:txBody>
        </p:sp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49"/>
                  </a:lnTo>
                  <a:lnTo>
                    <a:pt x="0" y="537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4" id="94"/>
          <p:cNvGrpSpPr/>
          <p:nvPr/>
        </p:nvGrpSpPr>
        <p:grpSpPr>
          <a:xfrm rot="0">
            <a:off x="7139173" y="1028700"/>
            <a:ext cx="4048038" cy="1162338"/>
            <a:chOff x="0" y="0"/>
            <a:chExt cx="5397384" cy="1549785"/>
          </a:xfrm>
        </p:grpSpPr>
        <p:sp>
          <p:nvSpPr>
            <p:cNvPr name="TextBox 95" id="95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xóa</a:t>
              </a:r>
            </a:p>
          </p:txBody>
        </p:sp>
        <p:sp>
          <p:nvSpPr>
            <p:cNvPr name="Freeform 96" id="96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cover dir="l"/>
  </p:transition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362003" y="3829457"/>
            <a:ext cx="5381432" cy="5579655"/>
            <a:chOff x="0" y="0"/>
            <a:chExt cx="7175243" cy="743954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042447" y="3495772"/>
              <a:ext cx="416734" cy="41673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250814" y="3152872"/>
              <a:ext cx="1102534" cy="110253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14" id="14"/>
            <p:cNvSpPr/>
            <p:nvPr/>
          </p:nvSpPr>
          <p:spPr>
            <a:xfrm flipH="true">
              <a:off x="488010" y="4255406"/>
              <a:ext cx="131407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5" id="15"/>
            <p:cNvSpPr/>
            <p:nvPr/>
          </p:nvSpPr>
          <p:spPr>
            <a:xfrm flipH="true">
              <a:off x="1802081" y="1801670"/>
              <a:ext cx="2105760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3907841" y="1801670"/>
              <a:ext cx="2149556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7" id="17"/>
            <p:cNvGrpSpPr/>
            <p:nvPr/>
          </p:nvGrpSpPr>
          <p:grpSpPr>
            <a:xfrm rot="0">
              <a:off x="3356574" y="699136"/>
              <a:ext cx="1102534" cy="110253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B3D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5506130" y="3152872"/>
              <a:ext cx="1102534" cy="1102534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23" id="23"/>
            <p:cNvSpPr/>
            <p:nvPr/>
          </p:nvSpPr>
          <p:spPr>
            <a:xfrm flipH="true">
              <a:off x="5208651" y="4255406"/>
              <a:ext cx="848746" cy="54217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6057397" y="4255406"/>
              <a:ext cx="834556" cy="794995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3907841" y="0"/>
              <a:ext cx="0" cy="69913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1802081" y="4255406"/>
              <a:ext cx="1554493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7" id="27"/>
            <p:cNvGrpSpPr/>
            <p:nvPr/>
          </p:nvGrpSpPr>
          <p:grpSpPr>
            <a:xfrm rot="0">
              <a:off x="0" y="4898659"/>
              <a:ext cx="976021" cy="900385"/>
              <a:chOff x="0" y="0"/>
              <a:chExt cx="192794" cy="177854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2868563" y="4898659"/>
              <a:ext cx="976021" cy="900385"/>
              <a:chOff x="0" y="0"/>
              <a:chExt cx="192794" cy="177854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4657384" y="4797584"/>
              <a:ext cx="1102534" cy="1102534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Z</a:t>
                </a: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6608664" y="4974201"/>
              <a:ext cx="566579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37" id="37"/>
            <p:cNvSpPr/>
            <p:nvPr/>
          </p:nvSpPr>
          <p:spPr>
            <a:xfrm flipH="true">
              <a:off x="4169374" y="5900118"/>
              <a:ext cx="1039277" cy="63903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8" id="38"/>
            <p:cNvSpPr/>
            <p:nvPr/>
          </p:nvSpPr>
          <p:spPr>
            <a:xfrm>
              <a:off x="5208651" y="5900118"/>
              <a:ext cx="1039277" cy="54728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39" id="39"/>
            <p:cNvGrpSpPr/>
            <p:nvPr/>
          </p:nvGrpSpPr>
          <p:grpSpPr>
            <a:xfrm rot="0">
              <a:off x="3681363" y="6539156"/>
              <a:ext cx="976021" cy="900385"/>
              <a:chOff x="0" y="0"/>
              <a:chExt cx="192794" cy="177854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R1</a:t>
                </a: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5759918" y="6447401"/>
              <a:ext cx="976021" cy="900385"/>
              <a:chOff x="0" y="0"/>
              <a:chExt cx="192794" cy="177854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R2</a:t>
                </a:r>
              </a:p>
            </p:txBody>
          </p:sp>
        </p:grpSp>
      </p:grpSp>
      <p:grpSp>
        <p:nvGrpSpPr>
          <p:cNvPr name="Group 45" id="45"/>
          <p:cNvGrpSpPr/>
          <p:nvPr/>
        </p:nvGrpSpPr>
        <p:grpSpPr>
          <a:xfrm rot="0">
            <a:off x="4958464" y="3843304"/>
            <a:ext cx="3477599" cy="440691"/>
            <a:chOff x="0" y="0"/>
            <a:chExt cx="4636798" cy="587587"/>
          </a:xfrm>
        </p:grpSpPr>
        <p:sp>
          <p:nvSpPr>
            <p:cNvPr name="TextBox 46" id="46"/>
            <p:cNvSpPr txBox="true"/>
            <p:nvPr/>
          </p:nvSpPr>
          <p:spPr>
            <a:xfrm rot="0">
              <a:off x="916615" y="-76200"/>
              <a:ext cx="3720183" cy="663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phải tại S</a:t>
              </a:r>
            </a:p>
          </p:txBody>
        </p:sp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49"/>
                  </a:lnTo>
                  <a:lnTo>
                    <a:pt x="0" y="537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4958464" y="4488385"/>
            <a:ext cx="3477599" cy="440691"/>
            <a:chOff x="0" y="0"/>
            <a:chExt cx="4636798" cy="587587"/>
          </a:xfrm>
        </p:grpSpPr>
        <p:sp>
          <p:nvSpPr>
            <p:cNvPr name="TextBox 49" id="49"/>
            <p:cNvSpPr txBox="true"/>
            <p:nvPr/>
          </p:nvSpPr>
          <p:spPr>
            <a:xfrm rot="0">
              <a:off x="916615" y="-76200"/>
              <a:ext cx="3720183" cy="663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màu Z và S</a:t>
              </a:r>
            </a:p>
          </p:txBody>
        </p:sp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49"/>
                  </a:lnTo>
                  <a:lnTo>
                    <a:pt x="0" y="537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1" id="51"/>
          <p:cNvSpPr/>
          <p:nvPr/>
        </p:nvSpPr>
        <p:spPr>
          <a:xfrm flipH="false" flipV="false" rot="-4290656">
            <a:off x="12437566" y="4259148"/>
            <a:ext cx="1067087" cy="919635"/>
          </a:xfrm>
          <a:custGeom>
            <a:avLst/>
            <a:gdLst/>
            <a:ahLst/>
            <a:cxnLst/>
            <a:rect r="r" b="b" t="t" l="l"/>
            <a:pathLst>
              <a:path h="919635" w="1067087">
                <a:moveTo>
                  <a:pt x="0" y="0"/>
                </a:moveTo>
                <a:lnTo>
                  <a:pt x="1067087" y="0"/>
                </a:lnTo>
                <a:lnTo>
                  <a:pt x="1067087" y="919635"/>
                </a:lnTo>
                <a:lnTo>
                  <a:pt x="0" y="919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2" id="52"/>
          <p:cNvGrpSpPr/>
          <p:nvPr/>
        </p:nvGrpSpPr>
        <p:grpSpPr>
          <a:xfrm rot="0">
            <a:off x="12365827" y="3076966"/>
            <a:ext cx="1543050" cy="990175"/>
            <a:chOff x="0" y="0"/>
            <a:chExt cx="406400" cy="260787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406400" cy="260787"/>
            </a:xfrm>
            <a:custGeom>
              <a:avLst/>
              <a:gdLst/>
              <a:ahLst/>
              <a:cxnLst/>
              <a:rect r="r" b="b" t="t" l="l"/>
              <a:pathLst>
                <a:path h="260787" w="406400">
                  <a:moveTo>
                    <a:pt x="110380" y="0"/>
                  </a:moveTo>
                  <a:lnTo>
                    <a:pt x="296020" y="0"/>
                  </a:lnTo>
                  <a:cubicBezTo>
                    <a:pt x="325294" y="0"/>
                    <a:pt x="353370" y="11629"/>
                    <a:pt x="374070" y="32330"/>
                  </a:cubicBezTo>
                  <a:cubicBezTo>
                    <a:pt x="394771" y="53030"/>
                    <a:pt x="406400" y="81106"/>
                    <a:pt x="406400" y="110380"/>
                  </a:cubicBezTo>
                  <a:lnTo>
                    <a:pt x="406400" y="150407"/>
                  </a:lnTo>
                  <a:cubicBezTo>
                    <a:pt x="406400" y="179681"/>
                    <a:pt x="394771" y="207757"/>
                    <a:pt x="374070" y="228457"/>
                  </a:cubicBezTo>
                  <a:cubicBezTo>
                    <a:pt x="353370" y="249158"/>
                    <a:pt x="325294" y="260787"/>
                    <a:pt x="296020" y="260787"/>
                  </a:cubicBezTo>
                  <a:lnTo>
                    <a:pt x="110380" y="260787"/>
                  </a:lnTo>
                  <a:cubicBezTo>
                    <a:pt x="81106" y="260787"/>
                    <a:pt x="53030" y="249158"/>
                    <a:pt x="32330" y="228457"/>
                  </a:cubicBezTo>
                  <a:cubicBezTo>
                    <a:pt x="11629" y="207757"/>
                    <a:pt x="0" y="179681"/>
                    <a:pt x="0" y="150407"/>
                  </a:cubicBezTo>
                  <a:lnTo>
                    <a:pt x="0" y="110380"/>
                  </a:lnTo>
                  <a:cubicBezTo>
                    <a:pt x="0" y="81106"/>
                    <a:pt x="11629" y="53030"/>
                    <a:pt x="32330" y="32330"/>
                  </a:cubicBezTo>
                  <a:cubicBezTo>
                    <a:pt x="53030" y="11629"/>
                    <a:pt x="81106" y="0"/>
                    <a:pt x="11038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406400" cy="308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Noto Serif Display Bold"/>
                  <a:ea typeface="Noto Serif Display Bold"/>
                  <a:cs typeface="Noto Serif Display Bold"/>
                  <a:sym typeface="Noto Serif Display Bold"/>
                </a:rPr>
                <a:t>TH2</a:t>
              </a: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61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28700" y="2292480"/>
            <a:ext cx="11337127" cy="18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TH3: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X là node đen, X có 2 con là node đen,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99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S màu đen và con trái của S màu đỏ, con phải của S màu đen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7139173" y="1028700"/>
            <a:ext cx="4048038" cy="1162338"/>
            <a:chOff x="0" y="0"/>
            <a:chExt cx="5397384" cy="1549785"/>
          </a:xfrm>
        </p:grpSpPr>
        <p:sp>
          <p:nvSpPr>
            <p:cNvPr name="TextBox 58" id="58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xóa</a:t>
              </a:r>
            </a:p>
          </p:txBody>
        </p:sp>
        <p:sp>
          <p:nvSpPr>
            <p:cNvPr name="Freeform 59" id="59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7607158" y="3898273"/>
            <a:ext cx="6041981" cy="5510839"/>
            <a:chOff x="0" y="0"/>
            <a:chExt cx="8055975" cy="7347786"/>
          </a:xfrm>
        </p:grpSpPr>
        <p:grpSp>
          <p:nvGrpSpPr>
            <p:cNvPr name="Group 61" id="61"/>
            <p:cNvGrpSpPr/>
            <p:nvPr/>
          </p:nvGrpSpPr>
          <p:grpSpPr>
            <a:xfrm rot="0">
              <a:off x="1042447" y="3495772"/>
              <a:ext cx="416734" cy="416734"/>
              <a:chOff x="0" y="0"/>
              <a:chExt cx="812800" cy="8128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250814" y="3152872"/>
              <a:ext cx="1102534" cy="1102534"/>
              <a:chOff x="0" y="0"/>
              <a:chExt cx="812800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67" id="67"/>
            <p:cNvSpPr/>
            <p:nvPr/>
          </p:nvSpPr>
          <p:spPr>
            <a:xfrm flipH="true">
              <a:off x="488010" y="4255406"/>
              <a:ext cx="131407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8" id="68"/>
            <p:cNvSpPr/>
            <p:nvPr/>
          </p:nvSpPr>
          <p:spPr>
            <a:xfrm flipH="true">
              <a:off x="1802081" y="1801670"/>
              <a:ext cx="2105760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9" id="69"/>
            <p:cNvSpPr/>
            <p:nvPr/>
          </p:nvSpPr>
          <p:spPr>
            <a:xfrm>
              <a:off x="3907841" y="1801670"/>
              <a:ext cx="1852077" cy="114283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70" id="70"/>
            <p:cNvGrpSpPr/>
            <p:nvPr/>
          </p:nvGrpSpPr>
          <p:grpSpPr>
            <a:xfrm rot="0">
              <a:off x="3356574" y="699136"/>
              <a:ext cx="1102534" cy="1102534"/>
              <a:chOff x="0" y="0"/>
              <a:chExt cx="812800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B3DFF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6386862" y="4705598"/>
              <a:ext cx="1102534" cy="1102534"/>
              <a:chOff x="0" y="0"/>
              <a:chExt cx="812800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76" id="76"/>
            <p:cNvSpPr/>
            <p:nvPr/>
          </p:nvSpPr>
          <p:spPr>
            <a:xfrm>
              <a:off x="5759918" y="4047039"/>
              <a:ext cx="1178210" cy="65855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77" id="77"/>
            <p:cNvSpPr/>
            <p:nvPr/>
          </p:nvSpPr>
          <p:spPr>
            <a:xfrm>
              <a:off x="6938129" y="5808132"/>
              <a:ext cx="834556" cy="73605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78" id="78"/>
            <p:cNvSpPr/>
            <p:nvPr/>
          </p:nvSpPr>
          <p:spPr>
            <a:xfrm>
              <a:off x="3907841" y="0"/>
              <a:ext cx="0" cy="69913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79" id="79"/>
            <p:cNvSpPr/>
            <p:nvPr/>
          </p:nvSpPr>
          <p:spPr>
            <a:xfrm>
              <a:off x="1802081" y="4255406"/>
              <a:ext cx="1554493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80" id="80"/>
            <p:cNvGrpSpPr/>
            <p:nvPr/>
          </p:nvGrpSpPr>
          <p:grpSpPr>
            <a:xfrm rot="0">
              <a:off x="0" y="4898659"/>
              <a:ext cx="976021" cy="900385"/>
              <a:chOff x="0" y="0"/>
              <a:chExt cx="192794" cy="177854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2868563" y="4898659"/>
              <a:ext cx="976021" cy="900385"/>
              <a:chOff x="0" y="0"/>
              <a:chExt cx="192794" cy="177854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5208651" y="2944504"/>
              <a:ext cx="1102534" cy="1102534"/>
              <a:chOff x="0" y="0"/>
              <a:chExt cx="812800" cy="812800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Z</a:t>
                </a:r>
              </a:p>
            </p:txBody>
          </p:sp>
        </p:grpSp>
        <p:sp>
          <p:nvSpPr>
            <p:cNvPr name="TextBox 89" id="89"/>
            <p:cNvSpPr txBox="true"/>
            <p:nvPr/>
          </p:nvSpPr>
          <p:spPr>
            <a:xfrm rot="0">
              <a:off x="7489396" y="6467989"/>
              <a:ext cx="566579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90" id="90"/>
            <p:cNvSpPr/>
            <p:nvPr/>
          </p:nvSpPr>
          <p:spPr>
            <a:xfrm flipH="true">
              <a:off x="4947118" y="4047039"/>
              <a:ext cx="812800" cy="75963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91" id="91"/>
            <p:cNvSpPr/>
            <p:nvPr/>
          </p:nvSpPr>
          <p:spPr>
            <a:xfrm flipH="true">
              <a:off x="6247929" y="5808132"/>
              <a:ext cx="690200" cy="63926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92" id="92"/>
            <p:cNvGrpSpPr/>
            <p:nvPr/>
          </p:nvGrpSpPr>
          <p:grpSpPr>
            <a:xfrm rot="0">
              <a:off x="4459108" y="4806673"/>
              <a:ext cx="976021" cy="900385"/>
              <a:chOff x="0" y="0"/>
              <a:chExt cx="192794" cy="177854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R1</a:t>
                </a: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0">
              <a:off x="5759918" y="6447401"/>
              <a:ext cx="976021" cy="900385"/>
              <a:chOff x="0" y="0"/>
              <a:chExt cx="192794" cy="177854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R2</a:t>
                </a:r>
              </a:p>
            </p:txBody>
          </p:sp>
        </p:grpSp>
      </p:grpSp>
      <p:grpSp>
        <p:nvGrpSpPr>
          <p:cNvPr name="Group 98" id="98"/>
          <p:cNvGrpSpPr/>
          <p:nvPr/>
        </p:nvGrpSpPr>
        <p:grpSpPr>
          <a:xfrm rot="0">
            <a:off x="6239835" y="6281265"/>
            <a:ext cx="1367323" cy="676040"/>
            <a:chOff x="0" y="0"/>
            <a:chExt cx="1142014" cy="564641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0" id="100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  <p:transition spd="slow">
    <p:fade/>
  </p:transition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7776677" y="6156613"/>
            <a:ext cx="1367323" cy="676040"/>
            <a:chOff x="0" y="0"/>
            <a:chExt cx="1142014" cy="5646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1555" y="3898273"/>
            <a:ext cx="6041981" cy="5510839"/>
            <a:chOff x="0" y="0"/>
            <a:chExt cx="8055975" cy="734778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1042447" y="3495772"/>
              <a:ext cx="416734" cy="41673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250814" y="3152872"/>
              <a:ext cx="1102534" cy="110253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17" id="17"/>
            <p:cNvSpPr/>
            <p:nvPr/>
          </p:nvSpPr>
          <p:spPr>
            <a:xfrm flipH="true">
              <a:off x="488010" y="4255406"/>
              <a:ext cx="131407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 flipH="true">
              <a:off x="1802081" y="1801670"/>
              <a:ext cx="2105760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3907841" y="1801670"/>
              <a:ext cx="1852077" cy="114283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0" id="20"/>
            <p:cNvGrpSpPr/>
            <p:nvPr/>
          </p:nvGrpSpPr>
          <p:grpSpPr>
            <a:xfrm rot="0">
              <a:off x="3356574" y="699136"/>
              <a:ext cx="1102534" cy="1102534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B3D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6386862" y="4705598"/>
              <a:ext cx="1102534" cy="1102534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26" id="26"/>
            <p:cNvSpPr/>
            <p:nvPr/>
          </p:nvSpPr>
          <p:spPr>
            <a:xfrm>
              <a:off x="5759918" y="4047039"/>
              <a:ext cx="1178210" cy="65855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6938129" y="5808132"/>
              <a:ext cx="834556" cy="73605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3907841" y="0"/>
              <a:ext cx="0" cy="69913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9" id="29"/>
            <p:cNvSpPr/>
            <p:nvPr/>
          </p:nvSpPr>
          <p:spPr>
            <a:xfrm>
              <a:off x="1802081" y="4255406"/>
              <a:ext cx="1554493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30" id="30"/>
            <p:cNvGrpSpPr/>
            <p:nvPr/>
          </p:nvGrpSpPr>
          <p:grpSpPr>
            <a:xfrm rot="0">
              <a:off x="0" y="4898659"/>
              <a:ext cx="976021" cy="900385"/>
              <a:chOff x="0" y="0"/>
              <a:chExt cx="192794" cy="177854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2868563" y="4898659"/>
              <a:ext cx="976021" cy="900385"/>
              <a:chOff x="0" y="0"/>
              <a:chExt cx="192794" cy="17785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5208651" y="2944504"/>
              <a:ext cx="1102534" cy="1102534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Z</a:t>
                </a: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7489396" y="6467989"/>
              <a:ext cx="566579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40" id="40"/>
            <p:cNvSpPr/>
            <p:nvPr/>
          </p:nvSpPr>
          <p:spPr>
            <a:xfrm flipH="true">
              <a:off x="4947118" y="4047039"/>
              <a:ext cx="812800" cy="75963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1" id="41"/>
            <p:cNvSpPr/>
            <p:nvPr/>
          </p:nvSpPr>
          <p:spPr>
            <a:xfrm flipH="true">
              <a:off x="6247929" y="5808132"/>
              <a:ext cx="690200" cy="63926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42" id="42"/>
            <p:cNvGrpSpPr/>
            <p:nvPr/>
          </p:nvGrpSpPr>
          <p:grpSpPr>
            <a:xfrm rot="0">
              <a:off x="4459108" y="4806673"/>
              <a:ext cx="976021" cy="900385"/>
              <a:chOff x="0" y="0"/>
              <a:chExt cx="192794" cy="177854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R1</a:t>
                </a: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5759918" y="6447401"/>
              <a:ext cx="976021" cy="900385"/>
              <a:chOff x="0" y="0"/>
              <a:chExt cx="192794" cy="177854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R2</a:t>
                </a:r>
              </a:p>
            </p:txBody>
          </p:sp>
        </p:grpSp>
      </p:grpSp>
      <p:sp>
        <p:nvSpPr>
          <p:cNvPr name="TextBox 48" id="4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62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28700" y="2292480"/>
            <a:ext cx="11337127" cy="18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TH3: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X là node đen, X có 2 con là node đen,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99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S màu đen và con trái của S màu đỏ, con phải của S màu đen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10650358" y="3945067"/>
            <a:ext cx="5850827" cy="5309023"/>
            <a:chOff x="0" y="0"/>
            <a:chExt cx="7801103" cy="7078698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1042447" y="4775426"/>
              <a:ext cx="416734" cy="416734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1250814" y="4432526"/>
              <a:ext cx="1102534" cy="1102534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57" id="57"/>
            <p:cNvSpPr/>
            <p:nvPr/>
          </p:nvSpPr>
          <p:spPr>
            <a:xfrm flipH="true">
              <a:off x="488010" y="5535060"/>
              <a:ext cx="131407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8" id="58"/>
            <p:cNvSpPr/>
            <p:nvPr/>
          </p:nvSpPr>
          <p:spPr>
            <a:xfrm flipH="true">
              <a:off x="1802081" y="3649474"/>
              <a:ext cx="1491236" cy="78305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9" id="59"/>
            <p:cNvSpPr/>
            <p:nvPr/>
          </p:nvSpPr>
          <p:spPr>
            <a:xfrm flipH="true">
              <a:off x="3293317" y="2069462"/>
              <a:ext cx="1678443" cy="47747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60" id="60"/>
            <p:cNvGrpSpPr/>
            <p:nvPr/>
          </p:nvGrpSpPr>
          <p:grpSpPr>
            <a:xfrm rot="0">
              <a:off x="2742050" y="2546940"/>
              <a:ext cx="1102534" cy="1102534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B3DFF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4420493" y="966927"/>
              <a:ext cx="1102534" cy="1102534"/>
              <a:chOff x="0" y="0"/>
              <a:chExt cx="8128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Z</a:t>
                </a:r>
              </a:p>
            </p:txBody>
          </p:sp>
        </p:grpSp>
        <p:sp>
          <p:nvSpPr>
            <p:cNvPr name="AutoShape 66" id="66"/>
            <p:cNvSpPr/>
            <p:nvPr/>
          </p:nvSpPr>
          <p:spPr>
            <a:xfrm>
              <a:off x="4971760" y="2069462"/>
              <a:ext cx="1464897" cy="37690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7" id="67"/>
            <p:cNvSpPr/>
            <p:nvPr/>
          </p:nvSpPr>
          <p:spPr>
            <a:xfrm>
              <a:off x="3293317" y="3649474"/>
              <a:ext cx="895850" cy="70700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8" id="68"/>
            <p:cNvSpPr/>
            <p:nvPr/>
          </p:nvSpPr>
          <p:spPr>
            <a:xfrm>
              <a:off x="4971760" y="0"/>
              <a:ext cx="0" cy="96692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9" id="69"/>
            <p:cNvSpPr/>
            <p:nvPr/>
          </p:nvSpPr>
          <p:spPr>
            <a:xfrm>
              <a:off x="1802081" y="5535060"/>
              <a:ext cx="1554493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70" id="70"/>
            <p:cNvGrpSpPr/>
            <p:nvPr/>
          </p:nvGrpSpPr>
          <p:grpSpPr>
            <a:xfrm rot="0">
              <a:off x="0" y="6178313"/>
              <a:ext cx="976021" cy="900385"/>
              <a:chOff x="0" y="0"/>
              <a:chExt cx="192794" cy="177854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2868563" y="6178313"/>
              <a:ext cx="976021" cy="900385"/>
              <a:chOff x="0" y="0"/>
              <a:chExt cx="192794" cy="177854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5885390" y="2446366"/>
              <a:ext cx="1102534" cy="1102534"/>
              <a:chOff x="0" y="0"/>
              <a:chExt cx="812800" cy="81280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79" id="79"/>
            <p:cNvSpPr/>
            <p:nvPr/>
          </p:nvSpPr>
          <p:spPr>
            <a:xfrm>
              <a:off x="6436657" y="3548900"/>
              <a:ext cx="1008044" cy="95932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80" id="80"/>
            <p:cNvSpPr txBox="true"/>
            <p:nvPr/>
          </p:nvSpPr>
          <p:spPr>
            <a:xfrm rot="0">
              <a:off x="7088298" y="4432022"/>
              <a:ext cx="712805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81" id="81"/>
            <p:cNvSpPr/>
            <p:nvPr/>
          </p:nvSpPr>
          <p:spPr>
            <a:xfrm flipH="true">
              <a:off x="5546188" y="3548900"/>
              <a:ext cx="890469" cy="80758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82" id="82"/>
            <p:cNvGrpSpPr/>
            <p:nvPr/>
          </p:nvGrpSpPr>
          <p:grpSpPr>
            <a:xfrm rot="0">
              <a:off x="5058177" y="4356480"/>
              <a:ext cx="976021" cy="900385"/>
              <a:chOff x="0" y="0"/>
              <a:chExt cx="192794" cy="177854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R2</a:t>
                </a: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3701157" y="4356480"/>
              <a:ext cx="976021" cy="900385"/>
              <a:chOff x="0" y="0"/>
              <a:chExt cx="192794" cy="177854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R1</a:t>
                </a:r>
              </a:p>
            </p:txBody>
          </p:sp>
        </p:grpSp>
      </p:grpSp>
      <p:grpSp>
        <p:nvGrpSpPr>
          <p:cNvPr name="Group 88" id="88"/>
          <p:cNvGrpSpPr/>
          <p:nvPr/>
        </p:nvGrpSpPr>
        <p:grpSpPr>
          <a:xfrm rot="0">
            <a:off x="6262315" y="3489111"/>
            <a:ext cx="3258259" cy="447676"/>
            <a:chOff x="0" y="0"/>
            <a:chExt cx="4344345" cy="596901"/>
          </a:xfrm>
        </p:grpSpPr>
        <p:sp>
          <p:nvSpPr>
            <p:cNvPr name="TextBox 89" id="89"/>
            <p:cNvSpPr txBox="true"/>
            <p:nvPr/>
          </p:nvSpPr>
          <p:spPr>
            <a:xfrm rot="0">
              <a:off x="903598" y="-76200"/>
              <a:ext cx="3440748" cy="663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trái tại P</a:t>
              </a:r>
            </a:p>
          </p:txBody>
        </p:sp>
        <p:sp>
          <p:nvSpPr>
            <p:cNvPr name="Freeform 90" id="90"/>
            <p:cNvSpPr/>
            <p:nvPr/>
          </p:nvSpPr>
          <p:spPr>
            <a:xfrm flipH="false" flipV="false" rot="0">
              <a:off x="0" y="59551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50"/>
                  </a:lnTo>
                  <a:lnTo>
                    <a:pt x="0" y="53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1" id="91"/>
          <p:cNvGrpSpPr/>
          <p:nvPr/>
        </p:nvGrpSpPr>
        <p:grpSpPr>
          <a:xfrm rot="0">
            <a:off x="6262315" y="4176421"/>
            <a:ext cx="4245168" cy="425344"/>
            <a:chOff x="0" y="0"/>
            <a:chExt cx="5660224" cy="567125"/>
          </a:xfrm>
        </p:grpSpPr>
        <p:sp>
          <p:nvSpPr>
            <p:cNvPr name="TextBox 92" id="92"/>
            <p:cNvSpPr txBox="true"/>
            <p:nvPr/>
          </p:nvSpPr>
          <p:spPr>
            <a:xfrm rot="0">
              <a:off x="903598" y="-85725"/>
              <a:ext cx="4756626" cy="65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Đảo màu của P và Z</a:t>
              </a:r>
            </a:p>
          </p:txBody>
        </p:sp>
        <p:sp>
          <p:nvSpPr>
            <p:cNvPr name="Freeform 93" id="93"/>
            <p:cNvSpPr/>
            <p:nvPr/>
          </p:nvSpPr>
          <p:spPr>
            <a:xfrm flipH="false" flipV="false" rot="0">
              <a:off x="0" y="29776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49"/>
                  </a:lnTo>
                  <a:lnTo>
                    <a:pt x="0" y="537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4" id="94"/>
          <p:cNvGrpSpPr/>
          <p:nvPr/>
        </p:nvGrpSpPr>
        <p:grpSpPr>
          <a:xfrm rot="0">
            <a:off x="7139173" y="1028700"/>
            <a:ext cx="4048038" cy="1162338"/>
            <a:chOff x="0" y="0"/>
            <a:chExt cx="5397384" cy="1549785"/>
          </a:xfrm>
        </p:grpSpPr>
        <p:sp>
          <p:nvSpPr>
            <p:cNvPr name="TextBox 95" id="95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xóa</a:t>
              </a:r>
            </a:p>
          </p:txBody>
        </p:sp>
        <p:sp>
          <p:nvSpPr>
            <p:cNvPr name="Freeform 96" id="96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7776677" y="6156613"/>
            <a:ext cx="1367323" cy="676040"/>
            <a:chOff x="0" y="0"/>
            <a:chExt cx="1142014" cy="5646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49522" y="6520102"/>
            <a:ext cx="312551" cy="31255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05797" y="6262927"/>
            <a:ext cx="826901" cy="82690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Y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flipH="true">
            <a:off x="733694" y="7089827"/>
            <a:ext cx="985553" cy="482440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 flipH="true">
            <a:off x="1719247" y="5249526"/>
            <a:ext cx="1579320" cy="1013401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>
            <a:off x="3298567" y="5249526"/>
            <a:ext cx="1389058" cy="857126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9" id="19"/>
          <p:cNvGrpSpPr/>
          <p:nvPr/>
        </p:nvGrpSpPr>
        <p:grpSpPr>
          <a:xfrm rot="0">
            <a:off x="2885117" y="4422625"/>
            <a:ext cx="826901" cy="82690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3D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157833" y="7427472"/>
            <a:ext cx="826901" cy="82690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030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>
            <a:off x="4687625" y="6933552"/>
            <a:ext cx="883658" cy="493920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6" id="26"/>
          <p:cNvSpPr/>
          <p:nvPr/>
        </p:nvSpPr>
        <p:spPr>
          <a:xfrm>
            <a:off x="5571283" y="8254372"/>
            <a:ext cx="625917" cy="552043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7" id="27"/>
          <p:cNvSpPr/>
          <p:nvPr/>
        </p:nvSpPr>
        <p:spPr>
          <a:xfrm>
            <a:off x="3298567" y="3898273"/>
            <a:ext cx="0" cy="524352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8" id="28"/>
          <p:cNvSpPr/>
          <p:nvPr/>
        </p:nvSpPr>
        <p:spPr>
          <a:xfrm>
            <a:off x="1719247" y="7089827"/>
            <a:ext cx="1165870" cy="482440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9" id="29"/>
          <p:cNvGrpSpPr/>
          <p:nvPr/>
        </p:nvGrpSpPr>
        <p:grpSpPr>
          <a:xfrm rot="0">
            <a:off x="367687" y="7572267"/>
            <a:ext cx="732015" cy="675288"/>
            <a:chOff x="0" y="0"/>
            <a:chExt cx="192794" cy="17785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2794" cy="177854"/>
            </a:xfrm>
            <a:custGeom>
              <a:avLst/>
              <a:gdLst/>
              <a:ahLst/>
              <a:cxnLst/>
              <a:rect r="r" b="b" t="t" l="l"/>
              <a:pathLst>
                <a:path h="177854" w="192794">
                  <a:moveTo>
                    <a:pt x="88927" y="0"/>
                  </a:moveTo>
                  <a:lnTo>
                    <a:pt x="103867" y="0"/>
                  </a:lnTo>
                  <a:cubicBezTo>
                    <a:pt x="127452" y="0"/>
                    <a:pt x="150071" y="9369"/>
                    <a:pt x="166748" y="26046"/>
                  </a:cubicBezTo>
                  <a:cubicBezTo>
                    <a:pt x="183425" y="42723"/>
                    <a:pt x="192794" y="65342"/>
                    <a:pt x="192794" y="88927"/>
                  </a:cubicBezTo>
                  <a:lnTo>
                    <a:pt x="192794" y="88927"/>
                  </a:lnTo>
                  <a:cubicBezTo>
                    <a:pt x="192794" y="112512"/>
                    <a:pt x="183425" y="135131"/>
                    <a:pt x="166748" y="151808"/>
                  </a:cubicBezTo>
                  <a:cubicBezTo>
                    <a:pt x="150071" y="168485"/>
                    <a:pt x="127452" y="177854"/>
                    <a:pt x="103867" y="177854"/>
                  </a:cubicBezTo>
                  <a:lnTo>
                    <a:pt x="88927" y="177854"/>
                  </a:lnTo>
                  <a:cubicBezTo>
                    <a:pt x="65342" y="177854"/>
                    <a:pt x="42723" y="168485"/>
                    <a:pt x="26046" y="151808"/>
                  </a:cubicBezTo>
                  <a:cubicBezTo>
                    <a:pt x="9369" y="135131"/>
                    <a:pt x="0" y="112512"/>
                    <a:pt x="0" y="88927"/>
                  </a:cubicBezTo>
                  <a:lnTo>
                    <a:pt x="0" y="88927"/>
                  </a:lnTo>
                  <a:cubicBezTo>
                    <a:pt x="0" y="65342"/>
                    <a:pt x="9369" y="42723"/>
                    <a:pt x="26046" y="26046"/>
                  </a:cubicBezTo>
                  <a:cubicBezTo>
                    <a:pt x="42723" y="9369"/>
                    <a:pt x="65342" y="0"/>
                    <a:pt x="889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192794" cy="225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519109" y="7572267"/>
            <a:ext cx="732015" cy="675288"/>
            <a:chOff x="0" y="0"/>
            <a:chExt cx="192794" cy="17785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2794" cy="177854"/>
            </a:xfrm>
            <a:custGeom>
              <a:avLst/>
              <a:gdLst/>
              <a:ahLst/>
              <a:cxnLst/>
              <a:rect r="r" b="b" t="t" l="l"/>
              <a:pathLst>
                <a:path h="177854" w="192794">
                  <a:moveTo>
                    <a:pt x="88927" y="0"/>
                  </a:moveTo>
                  <a:lnTo>
                    <a:pt x="103867" y="0"/>
                  </a:lnTo>
                  <a:cubicBezTo>
                    <a:pt x="127452" y="0"/>
                    <a:pt x="150071" y="9369"/>
                    <a:pt x="166748" y="26046"/>
                  </a:cubicBezTo>
                  <a:cubicBezTo>
                    <a:pt x="183425" y="42723"/>
                    <a:pt x="192794" y="65342"/>
                    <a:pt x="192794" y="88927"/>
                  </a:cubicBezTo>
                  <a:lnTo>
                    <a:pt x="192794" y="88927"/>
                  </a:lnTo>
                  <a:cubicBezTo>
                    <a:pt x="192794" y="112512"/>
                    <a:pt x="183425" y="135131"/>
                    <a:pt x="166748" y="151808"/>
                  </a:cubicBezTo>
                  <a:cubicBezTo>
                    <a:pt x="150071" y="168485"/>
                    <a:pt x="127452" y="177854"/>
                    <a:pt x="103867" y="177854"/>
                  </a:cubicBezTo>
                  <a:lnTo>
                    <a:pt x="88927" y="177854"/>
                  </a:lnTo>
                  <a:cubicBezTo>
                    <a:pt x="65342" y="177854"/>
                    <a:pt x="42723" y="168485"/>
                    <a:pt x="26046" y="151808"/>
                  </a:cubicBezTo>
                  <a:cubicBezTo>
                    <a:pt x="9369" y="135131"/>
                    <a:pt x="0" y="112512"/>
                    <a:pt x="0" y="88927"/>
                  </a:cubicBezTo>
                  <a:lnTo>
                    <a:pt x="0" y="88927"/>
                  </a:lnTo>
                  <a:cubicBezTo>
                    <a:pt x="0" y="65342"/>
                    <a:pt x="9369" y="42723"/>
                    <a:pt x="26046" y="26046"/>
                  </a:cubicBezTo>
                  <a:cubicBezTo>
                    <a:pt x="42723" y="9369"/>
                    <a:pt x="65342" y="0"/>
                    <a:pt x="889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192794" cy="225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274175" y="6106651"/>
            <a:ext cx="826901" cy="826901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Z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5984734" y="8730215"/>
            <a:ext cx="424934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T1</a:t>
            </a:r>
          </a:p>
        </p:txBody>
      </p:sp>
      <p:sp>
        <p:nvSpPr>
          <p:cNvPr name="AutoShape 39" id="39"/>
          <p:cNvSpPr/>
          <p:nvPr/>
        </p:nvSpPr>
        <p:spPr>
          <a:xfrm flipH="true">
            <a:off x="4078025" y="6933552"/>
            <a:ext cx="609600" cy="569726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 flipH="true">
            <a:off x="5053633" y="8254372"/>
            <a:ext cx="517650" cy="479452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1" id="41"/>
          <p:cNvGrpSpPr/>
          <p:nvPr/>
        </p:nvGrpSpPr>
        <p:grpSpPr>
          <a:xfrm rot="0">
            <a:off x="3712018" y="7503278"/>
            <a:ext cx="732015" cy="675288"/>
            <a:chOff x="0" y="0"/>
            <a:chExt cx="192794" cy="17785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92794" cy="177854"/>
            </a:xfrm>
            <a:custGeom>
              <a:avLst/>
              <a:gdLst/>
              <a:ahLst/>
              <a:cxnLst/>
              <a:rect r="r" b="b" t="t" l="l"/>
              <a:pathLst>
                <a:path h="177854" w="192794">
                  <a:moveTo>
                    <a:pt x="88927" y="0"/>
                  </a:moveTo>
                  <a:lnTo>
                    <a:pt x="103867" y="0"/>
                  </a:lnTo>
                  <a:cubicBezTo>
                    <a:pt x="127452" y="0"/>
                    <a:pt x="150071" y="9369"/>
                    <a:pt x="166748" y="26046"/>
                  </a:cubicBezTo>
                  <a:cubicBezTo>
                    <a:pt x="183425" y="42723"/>
                    <a:pt x="192794" y="65342"/>
                    <a:pt x="192794" y="88927"/>
                  </a:cubicBezTo>
                  <a:lnTo>
                    <a:pt x="192794" y="88927"/>
                  </a:lnTo>
                  <a:cubicBezTo>
                    <a:pt x="192794" y="112512"/>
                    <a:pt x="183425" y="135131"/>
                    <a:pt x="166748" y="151808"/>
                  </a:cubicBezTo>
                  <a:cubicBezTo>
                    <a:pt x="150071" y="168485"/>
                    <a:pt x="127452" y="177854"/>
                    <a:pt x="103867" y="177854"/>
                  </a:cubicBezTo>
                  <a:lnTo>
                    <a:pt x="88927" y="177854"/>
                  </a:lnTo>
                  <a:cubicBezTo>
                    <a:pt x="65342" y="177854"/>
                    <a:pt x="42723" y="168485"/>
                    <a:pt x="26046" y="151808"/>
                  </a:cubicBezTo>
                  <a:cubicBezTo>
                    <a:pt x="9369" y="135131"/>
                    <a:pt x="0" y="112512"/>
                    <a:pt x="0" y="88927"/>
                  </a:cubicBezTo>
                  <a:lnTo>
                    <a:pt x="0" y="88927"/>
                  </a:lnTo>
                  <a:cubicBezTo>
                    <a:pt x="0" y="65342"/>
                    <a:pt x="9369" y="42723"/>
                    <a:pt x="26046" y="26046"/>
                  </a:cubicBezTo>
                  <a:cubicBezTo>
                    <a:pt x="42723" y="9369"/>
                    <a:pt x="65342" y="0"/>
                    <a:pt x="889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192794" cy="225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Noto Serif Display Bold"/>
                  <a:ea typeface="Noto Serif Display Bold"/>
                  <a:cs typeface="Noto Serif Display Bold"/>
                  <a:sym typeface="Noto Serif Display Bold"/>
                </a:rPr>
                <a:t>R1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4687625" y="8733824"/>
            <a:ext cx="732015" cy="675288"/>
            <a:chOff x="0" y="0"/>
            <a:chExt cx="192794" cy="177854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92794" cy="177854"/>
            </a:xfrm>
            <a:custGeom>
              <a:avLst/>
              <a:gdLst/>
              <a:ahLst/>
              <a:cxnLst/>
              <a:rect r="r" b="b" t="t" l="l"/>
              <a:pathLst>
                <a:path h="177854" w="192794">
                  <a:moveTo>
                    <a:pt x="88927" y="0"/>
                  </a:moveTo>
                  <a:lnTo>
                    <a:pt x="103867" y="0"/>
                  </a:lnTo>
                  <a:cubicBezTo>
                    <a:pt x="127452" y="0"/>
                    <a:pt x="150071" y="9369"/>
                    <a:pt x="166748" y="26046"/>
                  </a:cubicBezTo>
                  <a:cubicBezTo>
                    <a:pt x="183425" y="42723"/>
                    <a:pt x="192794" y="65342"/>
                    <a:pt x="192794" y="88927"/>
                  </a:cubicBezTo>
                  <a:lnTo>
                    <a:pt x="192794" y="88927"/>
                  </a:lnTo>
                  <a:cubicBezTo>
                    <a:pt x="192794" y="112512"/>
                    <a:pt x="183425" y="135131"/>
                    <a:pt x="166748" y="151808"/>
                  </a:cubicBezTo>
                  <a:cubicBezTo>
                    <a:pt x="150071" y="168485"/>
                    <a:pt x="127452" y="177854"/>
                    <a:pt x="103867" y="177854"/>
                  </a:cubicBezTo>
                  <a:lnTo>
                    <a:pt x="88927" y="177854"/>
                  </a:lnTo>
                  <a:cubicBezTo>
                    <a:pt x="65342" y="177854"/>
                    <a:pt x="42723" y="168485"/>
                    <a:pt x="26046" y="151808"/>
                  </a:cubicBezTo>
                  <a:cubicBezTo>
                    <a:pt x="9369" y="135131"/>
                    <a:pt x="0" y="112512"/>
                    <a:pt x="0" y="88927"/>
                  </a:cubicBezTo>
                  <a:lnTo>
                    <a:pt x="0" y="88927"/>
                  </a:lnTo>
                  <a:cubicBezTo>
                    <a:pt x="0" y="65342"/>
                    <a:pt x="9369" y="42723"/>
                    <a:pt x="26046" y="26046"/>
                  </a:cubicBezTo>
                  <a:cubicBezTo>
                    <a:pt x="42723" y="9369"/>
                    <a:pt x="65342" y="0"/>
                    <a:pt x="889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192794" cy="225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Noto Serif Display Bold"/>
                  <a:ea typeface="Noto Serif Display Bold"/>
                  <a:cs typeface="Noto Serif Display Bold"/>
                  <a:sym typeface="Noto Serif Display Bold"/>
                </a:rPr>
                <a:t>R2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63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28700" y="2292480"/>
            <a:ext cx="11337127" cy="18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TH3: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X là node đen, X có 2 con là node đen,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99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S màu đen và con trái của S màu đỏ, con phải của S màu đen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0650358" y="3949277"/>
            <a:ext cx="5850827" cy="5309023"/>
            <a:chOff x="0" y="0"/>
            <a:chExt cx="7801103" cy="7078698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1042447" y="4775426"/>
              <a:ext cx="416734" cy="416734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1250814" y="4432526"/>
              <a:ext cx="1102534" cy="1102534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56" id="56"/>
            <p:cNvSpPr/>
            <p:nvPr/>
          </p:nvSpPr>
          <p:spPr>
            <a:xfrm flipH="true">
              <a:off x="488010" y="5535060"/>
              <a:ext cx="131407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7" id="57"/>
            <p:cNvSpPr/>
            <p:nvPr/>
          </p:nvSpPr>
          <p:spPr>
            <a:xfrm flipH="true">
              <a:off x="1802081" y="3649474"/>
              <a:ext cx="1491236" cy="78305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8" id="58"/>
            <p:cNvSpPr/>
            <p:nvPr/>
          </p:nvSpPr>
          <p:spPr>
            <a:xfrm flipH="true">
              <a:off x="3293317" y="2069462"/>
              <a:ext cx="1678443" cy="47747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59" id="59"/>
            <p:cNvGrpSpPr/>
            <p:nvPr/>
          </p:nvGrpSpPr>
          <p:grpSpPr>
            <a:xfrm rot="0">
              <a:off x="2742050" y="2546940"/>
              <a:ext cx="1102534" cy="1102534"/>
              <a:chOff x="0" y="0"/>
              <a:chExt cx="812800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4420493" y="966927"/>
              <a:ext cx="1102534" cy="1102534"/>
              <a:chOff x="0" y="0"/>
              <a:chExt cx="812800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B3DFF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Z</a:t>
                </a:r>
              </a:p>
            </p:txBody>
          </p:sp>
        </p:grpSp>
        <p:sp>
          <p:nvSpPr>
            <p:cNvPr name="AutoShape 65" id="65"/>
            <p:cNvSpPr/>
            <p:nvPr/>
          </p:nvSpPr>
          <p:spPr>
            <a:xfrm>
              <a:off x="4971760" y="2069462"/>
              <a:ext cx="1464897" cy="37690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6" id="66"/>
            <p:cNvSpPr/>
            <p:nvPr/>
          </p:nvSpPr>
          <p:spPr>
            <a:xfrm>
              <a:off x="3293317" y="3649474"/>
              <a:ext cx="895850" cy="70700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7" id="67"/>
            <p:cNvSpPr/>
            <p:nvPr/>
          </p:nvSpPr>
          <p:spPr>
            <a:xfrm>
              <a:off x="4971760" y="0"/>
              <a:ext cx="0" cy="96692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8" id="68"/>
            <p:cNvSpPr/>
            <p:nvPr/>
          </p:nvSpPr>
          <p:spPr>
            <a:xfrm>
              <a:off x="1802081" y="5535060"/>
              <a:ext cx="1554493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69" id="69"/>
            <p:cNvGrpSpPr/>
            <p:nvPr/>
          </p:nvGrpSpPr>
          <p:grpSpPr>
            <a:xfrm rot="0">
              <a:off x="0" y="6178313"/>
              <a:ext cx="976021" cy="900385"/>
              <a:chOff x="0" y="0"/>
              <a:chExt cx="192794" cy="177854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2868563" y="6178313"/>
              <a:ext cx="976021" cy="900385"/>
              <a:chOff x="0" y="0"/>
              <a:chExt cx="192794" cy="177854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5885390" y="2446366"/>
              <a:ext cx="1102534" cy="1102534"/>
              <a:chOff x="0" y="0"/>
              <a:chExt cx="812800" cy="81280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78" id="78"/>
            <p:cNvSpPr/>
            <p:nvPr/>
          </p:nvSpPr>
          <p:spPr>
            <a:xfrm>
              <a:off x="6436657" y="3548900"/>
              <a:ext cx="1008044" cy="95932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79" id="79"/>
            <p:cNvSpPr txBox="true"/>
            <p:nvPr/>
          </p:nvSpPr>
          <p:spPr>
            <a:xfrm rot="0">
              <a:off x="7088298" y="4432022"/>
              <a:ext cx="712805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80" id="80"/>
            <p:cNvSpPr/>
            <p:nvPr/>
          </p:nvSpPr>
          <p:spPr>
            <a:xfrm flipH="true">
              <a:off x="5546188" y="3548900"/>
              <a:ext cx="890469" cy="80758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81" id="81"/>
            <p:cNvGrpSpPr/>
            <p:nvPr/>
          </p:nvGrpSpPr>
          <p:grpSpPr>
            <a:xfrm rot="0">
              <a:off x="5058177" y="4356480"/>
              <a:ext cx="976021" cy="900385"/>
              <a:chOff x="0" y="0"/>
              <a:chExt cx="192794" cy="177854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R2</a:t>
                </a: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3701157" y="4356480"/>
              <a:ext cx="976021" cy="900385"/>
              <a:chOff x="0" y="0"/>
              <a:chExt cx="192794" cy="177854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R1</a:t>
                </a:r>
              </a:p>
            </p:txBody>
          </p:sp>
        </p:grpSp>
      </p:grpSp>
      <p:grpSp>
        <p:nvGrpSpPr>
          <p:cNvPr name="Group 87" id="87"/>
          <p:cNvGrpSpPr/>
          <p:nvPr/>
        </p:nvGrpSpPr>
        <p:grpSpPr>
          <a:xfrm rot="0">
            <a:off x="6262315" y="3489111"/>
            <a:ext cx="3258259" cy="447676"/>
            <a:chOff x="0" y="0"/>
            <a:chExt cx="4344345" cy="596901"/>
          </a:xfrm>
        </p:grpSpPr>
        <p:sp>
          <p:nvSpPr>
            <p:cNvPr name="TextBox 88" id="88"/>
            <p:cNvSpPr txBox="true"/>
            <p:nvPr/>
          </p:nvSpPr>
          <p:spPr>
            <a:xfrm rot="0">
              <a:off x="903598" y="-76200"/>
              <a:ext cx="3440748" cy="663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trái tại P</a:t>
              </a:r>
            </a:p>
          </p:txBody>
        </p:sp>
        <p:sp>
          <p:nvSpPr>
            <p:cNvPr name="Freeform 89" id="89"/>
            <p:cNvSpPr/>
            <p:nvPr/>
          </p:nvSpPr>
          <p:spPr>
            <a:xfrm flipH="false" flipV="false" rot="0">
              <a:off x="0" y="59551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50"/>
                  </a:lnTo>
                  <a:lnTo>
                    <a:pt x="0" y="53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0" id="90"/>
          <p:cNvGrpSpPr/>
          <p:nvPr/>
        </p:nvGrpSpPr>
        <p:grpSpPr>
          <a:xfrm rot="0">
            <a:off x="6262315" y="4176421"/>
            <a:ext cx="4245168" cy="425344"/>
            <a:chOff x="0" y="0"/>
            <a:chExt cx="5660224" cy="567125"/>
          </a:xfrm>
        </p:grpSpPr>
        <p:sp>
          <p:nvSpPr>
            <p:cNvPr name="TextBox 91" id="91"/>
            <p:cNvSpPr txBox="true"/>
            <p:nvPr/>
          </p:nvSpPr>
          <p:spPr>
            <a:xfrm rot="0">
              <a:off x="903598" y="-85725"/>
              <a:ext cx="4756626" cy="65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Đảo màu của P và Z</a:t>
              </a:r>
            </a:p>
          </p:txBody>
        </p:sp>
        <p:sp>
          <p:nvSpPr>
            <p:cNvPr name="Freeform 92" id="92"/>
            <p:cNvSpPr/>
            <p:nvPr/>
          </p:nvSpPr>
          <p:spPr>
            <a:xfrm flipH="false" flipV="false" rot="0">
              <a:off x="0" y="29776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49"/>
                  </a:lnTo>
                  <a:lnTo>
                    <a:pt x="0" y="537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3" id="93"/>
          <p:cNvGrpSpPr/>
          <p:nvPr/>
        </p:nvGrpSpPr>
        <p:grpSpPr>
          <a:xfrm rot="0">
            <a:off x="6262315" y="4884554"/>
            <a:ext cx="3258259" cy="424180"/>
            <a:chOff x="0" y="0"/>
            <a:chExt cx="4344345" cy="565574"/>
          </a:xfrm>
        </p:grpSpPr>
        <p:sp>
          <p:nvSpPr>
            <p:cNvPr name="TextBox 94" id="94"/>
            <p:cNvSpPr txBox="true"/>
            <p:nvPr/>
          </p:nvSpPr>
          <p:spPr>
            <a:xfrm rot="0">
              <a:off x="916615" y="-85725"/>
              <a:ext cx="3427730" cy="65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 đổi màu đen</a:t>
              </a:r>
            </a:p>
          </p:txBody>
        </p:sp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49"/>
                  </a:lnTo>
                  <a:lnTo>
                    <a:pt x="0" y="537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6" id="96"/>
          <p:cNvGrpSpPr/>
          <p:nvPr/>
        </p:nvGrpSpPr>
        <p:grpSpPr>
          <a:xfrm rot="0">
            <a:off x="7139173" y="1028700"/>
            <a:ext cx="4048038" cy="1162338"/>
            <a:chOff x="0" y="0"/>
            <a:chExt cx="5397384" cy="1549785"/>
          </a:xfrm>
        </p:grpSpPr>
        <p:sp>
          <p:nvSpPr>
            <p:cNvPr name="TextBox 97" id="97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xóa</a:t>
              </a:r>
            </a:p>
          </p:txBody>
        </p:sp>
        <p:sp>
          <p:nvSpPr>
            <p:cNvPr name="Freeform 98" id="98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7776677" y="6156613"/>
            <a:ext cx="1367323" cy="676040"/>
            <a:chOff x="0" y="0"/>
            <a:chExt cx="1142014" cy="5646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49522" y="6520102"/>
            <a:ext cx="312551" cy="31255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05797" y="6262927"/>
            <a:ext cx="826901" cy="82690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Y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flipH="true">
            <a:off x="733694" y="7089827"/>
            <a:ext cx="985553" cy="482440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 flipH="true">
            <a:off x="1719247" y="5249526"/>
            <a:ext cx="1579320" cy="1013401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>
            <a:off x="3298567" y="5249526"/>
            <a:ext cx="1389058" cy="857126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9" id="19"/>
          <p:cNvGrpSpPr/>
          <p:nvPr/>
        </p:nvGrpSpPr>
        <p:grpSpPr>
          <a:xfrm rot="0">
            <a:off x="2885117" y="4422625"/>
            <a:ext cx="826901" cy="82690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3D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157833" y="7427472"/>
            <a:ext cx="826901" cy="82690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030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>
            <a:off x="4687625" y="6933552"/>
            <a:ext cx="883658" cy="493920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6" id="26"/>
          <p:cNvSpPr/>
          <p:nvPr/>
        </p:nvSpPr>
        <p:spPr>
          <a:xfrm>
            <a:off x="5571283" y="8254372"/>
            <a:ext cx="625917" cy="552043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7" id="27"/>
          <p:cNvSpPr/>
          <p:nvPr/>
        </p:nvSpPr>
        <p:spPr>
          <a:xfrm>
            <a:off x="3298567" y="3898273"/>
            <a:ext cx="0" cy="524352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8" id="28"/>
          <p:cNvSpPr/>
          <p:nvPr/>
        </p:nvSpPr>
        <p:spPr>
          <a:xfrm>
            <a:off x="1719247" y="7089827"/>
            <a:ext cx="1165870" cy="482440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9" id="29"/>
          <p:cNvGrpSpPr/>
          <p:nvPr/>
        </p:nvGrpSpPr>
        <p:grpSpPr>
          <a:xfrm rot="0">
            <a:off x="367687" y="7572267"/>
            <a:ext cx="732015" cy="675288"/>
            <a:chOff x="0" y="0"/>
            <a:chExt cx="192794" cy="17785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2794" cy="177854"/>
            </a:xfrm>
            <a:custGeom>
              <a:avLst/>
              <a:gdLst/>
              <a:ahLst/>
              <a:cxnLst/>
              <a:rect r="r" b="b" t="t" l="l"/>
              <a:pathLst>
                <a:path h="177854" w="192794">
                  <a:moveTo>
                    <a:pt x="88927" y="0"/>
                  </a:moveTo>
                  <a:lnTo>
                    <a:pt x="103867" y="0"/>
                  </a:lnTo>
                  <a:cubicBezTo>
                    <a:pt x="127452" y="0"/>
                    <a:pt x="150071" y="9369"/>
                    <a:pt x="166748" y="26046"/>
                  </a:cubicBezTo>
                  <a:cubicBezTo>
                    <a:pt x="183425" y="42723"/>
                    <a:pt x="192794" y="65342"/>
                    <a:pt x="192794" y="88927"/>
                  </a:cubicBezTo>
                  <a:lnTo>
                    <a:pt x="192794" y="88927"/>
                  </a:lnTo>
                  <a:cubicBezTo>
                    <a:pt x="192794" y="112512"/>
                    <a:pt x="183425" y="135131"/>
                    <a:pt x="166748" y="151808"/>
                  </a:cubicBezTo>
                  <a:cubicBezTo>
                    <a:pt x="150071" y="168485"/>
                    <a:pt x="127452" y="177854"/>
                    <a:pt x="103867" y="177854"/>
                  </a:cubicBezTo>
                  <a:lnTo>
                    <a:pt x="88927" y="177854"/>
                  </a:lnTo>
                  <a:cubicBezTo>
                    <a:pt x="65342" y="177854"/>
                    <a:pt x="42723" y="168485"/>
                    <a:pt x="26046" y="151808"/>
                  </a:cubicBezTo>
                  <a:cubicBezTo>
                    <a:pt x="9369" y="135131"/>
                    <a:pt x="0" y="112512"/>
                    <a:pt x="0" y="88927"/>
                  </a:cubicBezTo>
                  <a:lnTo>
                    <a:pt x="0" y="88927"/>
                  </a:lnTo>
                  <a:cubicBezTo>
                    <a:pt x="0" y="65342"/>
                    <a:pt x="9369" y="42723"/>
                    <a:pt x="26046" y="26046"/>
                  </a:cubicBezTo>
                  <a:cubicBezTo>
                    <a:pt x="42723" y="9369"/>
                    <a:pt x="65342" y="0"/>
                    <a:pt x="889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192794" cy="225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519109" y="7572267"/>
            <a:ext cx="732015" cy="675288"/>
            <a:chOff x="0" y="0"/>
            <a:chExt cx="192794" cy="17785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2794" cy="177854"/>
            </a:xfrm>
            <a:custGeom>
              <a:avLst/>
              <a:gdLst/>
              <a:ahLst/>
              <a:cxnLst/>
              <a:rect r="r" b="b" t="t" l="l"/>
              <a:pathLst>
                <a:path h="177854" w="192794">
                  <a:moveTo>
                    <a:pt x="88927" y="0"/>
                  </a:moveTo>
                  <a:lnTo>
                    <a:pt x="103867" y="0"/>
                  </a:lnTo>
                  <a:cubicBezTo>
                    <a:pt x="127452" y="0"/>
                    <a:pt x="150071" y="9369"/>
                    <a:pt x="166748" y="26046"/>
                  </a:cubicBezTo>
                  <a:cubicBezTo>
                    <a:pt x="183425" y="42723"/>
                    <a:pt x="192794" y="65342"/>
                    <a:pt x="192794" y="88927"/>
                  </a:cubicBezTo>
                  <a:lnTo>
                    <a:pt x="192794" y="88927"/>
                  </a:lnTo>
                  <a:cubicBezTo>
                    <a:pt x="192794" y="112512"/>
                    <a:pt x="183425" y="135131"/>
                    <a:pt x="166748" y="151808"/>
                  </a:cubicBezTo>
                  <a:cubicBezTo>
                    <a:pt x="150071" y="168485"/>
                    <a:pt x="127452" y="177854"/>
                    <a:pt x="103867" y="177854"/>
                  </a:cubicBezTo>
                  <a:lnTo>
                    <a:pt x="88927" y="177854"/>
                  </a:lnTo>
                  <a:cubicBezTo>
                    <a:pt x="65342" y="177854"/>
                    <a:pt x="42723" y="168485"/>
                    <a:pt x="26046" y="151808"/>
                  </a:cubicBezTo>
                  <a:cubicBezTo>
                    <a:pt x="9369" y="135131"/>
                    <a:pt x="0" y="112512"/>
                    <a:pt x="0" y="88927"/>
                  </a:cubicBezTo>
                  <a:lnTo>
                    <a:pt x="0" y="88927"/>
                  </a:lnTo>
                  <a:cubicBezTo>
                    <a:pt x="0" y="65342"/>
                    <a:pt x="9369" y="42723"/>
                    <a:pt x="26046" y="26046"/>
                  </a:cubicBezTo>
                  <a:cubicBezTo>
                    <a:pt x="42723" y="9369"/>
                    <a:pt x="65342" y="0"/>
                    <a:pt x="889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192794" cy="225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274175" y="6106651"/>
            <a:ext cx="826901" cy="826901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Z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5984734" y="8730215"/>
            <a:ext cx="424934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T1</a:t>
            </a:r>
          </a:p>
        </p:txBody>
      </p:sp>
      <p:sp>
        <p:nvSpPr>
          <p:cNvPr name="AutoShape 39" id="39"/>
          <p:cNvSpPr/>
          <p:nvPr/>
        </p:nvSpPr>
        <p:spPr>
          <a:xfrm flipH="true">
            <a:off x="4078025" y="6933552"/>
            <a:ext cx="609600" cy="569726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 flipH="true">
            <a:off x="5053633" y="8254372"/>
            <a:ext cx="517650" cy="479452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1" id="41"/>
          <p:cNvGrpSpPr/>
          <p:nvPr/>
        </p:nvGrpSpPr>
        <p:grpSpPr>
          <a:xfrm rot="0">
            <a:off x="3712018" y="7503278"/>
            <a:ext cx="732015" cy="675288"/>
            <a:chOff x="0" y="0"/>
            <a:chExt cx="192794" cy="17785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92794" cy="177854"/>
            </a:xfrm>
            <a:custGeom>
              <a:avLst/>
              <a:gdLst/>
              <a:ahLst/>
              <a:cxnLst/>
              <a:rect r="r" b="b" t="t" l="l"/>
              <a:pathLst>
                <a:path h="177854" w="192794">
                  <a:moveTo>
                    <a:pt x="88927" y="0"/>
                  </a:moveTo>
                  <a:lnTo>
                    <a:pt x="103867" y="0"/>
                  </a:lnTo>
                  <a:cubicBezTo>
                    <a:pt x="127452" y="0"/>
                    <a:pt x="150071" y="9369"/>
                    <a:pt x="166748" y="26046"/>
                  </a:cubicBezTo>
                  <a:cubicBezTo>
                    <a:pt x="183425" y="42723"/>
                    <a:pt x="192794" y="65342"/>
                    <a:pt x="192794" y="88927"/>
                  </a:cubicBezTo>
                  <a:lnTo>
                    <a:pt x="192794" y="88927"/>
                  </a:lnTo>
                  <a:cubicBezTo>
                    <a:pt x="192794" y="112512"/>
                    <a:pt x="183425" y="135131"/>
                    <a:pt x="166748" y="151808"/>
                  </a:cubicBezTo>
                  <a:cubicBezTo>
                    <a:pt x="150071" y="168485"/>
                    <a:pt x="127452" y="177854"/>
                    <a:pt x="103867" y="177854"/>
                  </a:cubicBezTo>
                  <a:lnTo>
                    <a:pt x="88927" y="177854"/>
                  </a:lnTo>
                  <a:cubicBezTo>
                    <a:pt x="65342" y="177854"/>
                    <a:pt x="42723" y="168485"/>
                    <a:pt x="26046" y="151808"/>
                  </a:cubicBezTo>
                  <a:cubicBezTo>
                    <a:pt x="9369" y="135131"/>
                    <a:pt x="0" y="112512"/>
                    <a:pt x="0" y="88927"/>
                  </a:cubicBezTo>
                  <a:lnTo>
                    <a:pt x="0" y="88927"/>
                  </a:lnTo>
                  <a:cubicBezTo>
                    <a:pt x="0" y="65342"/>
                    <a:pt x="9369" y="42723"/>
                    <a:pt x="26046" y="26046"/>
                  </a:cubicBezTo>
                  <a:cubicBezTo>
                    <a:pt x="42723" y="9369"/>
                    <a:pt x="65342" y="0"/>
                    <a:pt x="889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192794" cy="225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Noto Serif Display Bold"/>
                  <a:ea typeface="Noto Serif Display Bold"/>
                  <a:cs typeface="Noto Serif Display Bold"/>
                  <a:sym typeface="Noto Serif Display Bold"/>
                </a:rPr>
                <a:t>R1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4687625" y="8733824"/>
            <a:ext cx="732015" cy="675288"/>
            <a:chOff x="0" y="0"/>
            <a:chExt cx="192794" cy="177854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92794" cy="177854"/>
            </a:xfrm>
            <a:custGeom>
              <a:avLst/>
              <a:gdLst/>
              <a:ahLst/>
              <a:cxnLst/>
              <a:rect r="r" b="b" t="t" l="l"/>
              <a:pathLst>
                <a:path h="177854" w="192794">
                  <a:moveTo>
                    <a:pt x="88927" y="0"/>
                  </a:moveTo>
                  <a:lnTo>
                    <a:pt x="103867" y="0"/>
                  </a:lnTo>
                  <a:cubicBezTo>
                    <a:pt x="127452" y="0"/>
                    <a:pt x="150071" y="9369"/>
                    <a:pt x="166748" y="26046"/>
                  </a:cubicBezTo>
                  <a:cubicBezTo>
                    <a:pt x="183425" y="42723"/>
                    <a:pt x="192794" y="65342"/>
                    <a:pt x="192794" y="88927"/>
                  </a:cubicBezTo>
                  <a:lnTo>
                    <a:pt x="192794" y="88927"/>
                  </a:lnTo>
                  <a:cubicBezTo>
                    <a:pt x="192794" y="112512"/>
                    <a:pt x="183425" y="135131"/>
                    <a:pt x="166748" y="151808"/>
                  </a:cubicBezTo>
                  <a:cubicBezTo>
                    <a:pt x="150071" y="168485"/>
                    <a:pt x="127452" y="177854"/>
                    <a:pt x="103867" y="177854"/>
                  </a:cubicBezTo>
                  <a:lnTo>
                    <a:pt x="88927" y="177854"/>
                  </a:lnTo>
                  <a:cubicBezTo>
                    <a:pt x="65342" y="177854"/>
                    <a:pt x="42723" y="168485"/>
                    <a:pt x="26046" y="151808"/>
                  </a:cubicBezTo>
                  <a:cubicBezTo>
                    <a:pt x="9369" y="135131"/>
                    <a:pt x="0" y="112512"/>
                    <a:pt x="0" y="88927"/>
                  </a:cubicBezTo>
                  <a:lnTo>
                    <a:pt x="0" y="88927"/>
                  </a:lnTo>
                  <a:cubicBezTo>
                    <a:pt x="0" y="65342"/>
                    <a:pt x="9369" y="42723"/>
                    <a:pt x="26046" y="26046"/>
                  </a:cubicBezTo>
                  <a:cubicBezTo>
                    <a:pt x="42723" y="9369"/>
                    <a:pt x="65342" y="0"/>
                    <a:pt x="889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192794" cy="225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Noto Serif Display Bold"/>
                  <a:ea typeface="Noto Serif Display Bold"/>
                  <a:cs typeface="Noto Serif Display Bold"/>
                  <a:sym typeface="Noto Serif Display Bold"/>
                </a:rPr>
                <a:t>R2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64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28700" y="2292480"/>
            <a:ext cx="11337127" cy="181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TH3: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X là node đen, X có 2 con là node đen,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99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S màu đen và con trái của S màu đỏ, con phải của S màu đen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0650358" y="3949277"/>
            <a:ext cx="5850827" cy="5309023"/>
            <a:chOff x="0" y="0"/>
            <a:chExt cx="7801103" cy="7078698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1042447" y="4775426"/>
              <a:ext cx="416734" cy="416734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1250814" y="4432526"/>
              <a:ext cx="1102534" cy="1102534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56" id="56"/>
            <p:cNvSpPr/>
            <p:nvPr/>
          </p:nvSpPr>
          <p:spPr>
            <a:xfrm flipH="true">
              <a:off x="488010" y="5535060"/>
              <a:ext cx="131407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7" id="57"/>
            <p:cNvSpPr/>
            <p:nvPr/>
          </p:nvSpPr>
          <p:spPr>
            <a:xfrm flipH="true">
              <a:off x="1802081" y="3649474"/>
              <a:ext cx="1491236" cy="78305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8" id="58"/>
            <p:cNvSpPr/>
            <p:nvPr/>
          </p:nvSpPr>
          <p:spPr>
            <a:xfrm flipH="true">
              <a:off x="3293317" y="2069462"/>
              <a:ext cx="1678443" cy="47747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59" id="59"/>
            <p:cNvGrpSpPr/>
            <p:nvPr/>
          </p:nvGrpSpPr>
          <p:grpSpPr>
            <a:xfrm rot="0">
              <a:off x="2742050" y="2546940"/>
              <a:ext cx="1102534" cy="1102534"/>
              <a:chOff x="0" y="0"/>
              <a:chExt cx="812800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4420493" y="966927"/>
              <a:ext cx="1102534" cy="1102534"/>
              <a:chOff x="0" y="0"/>
              <a:chExt cx="812800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B3DFF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Z</a:t>
                </a:r>
              </a:p>
            </p:txBody>
          </p:sp>
        </p:grpSp>
        <p:sp>
          <p:nvSpPr>
            <p:cNvPr name="AutoShape 65" id="65"/>
            <p:cNvSpPr/>
            <p:nvPr/>
          </p:nvSpPr>
          <p:spPr>
            <a:xfrm>
              <a:off x="4971760" y="2069462"/>
              <a:ext cx="1464897" cy="37690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6" id="66"/>
            <p:cNvSpPr/>
            <p:nvPr/>
          </p:nvSpPr>
          <p:spPr>
            <a:xfrm>
              <a:off x="3293317" y="3649474"/>
              <a:ext cx="895850" cy="70700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7" id="67"/>
            <p:cNvSpPr/>
            <p:nvPr/>
          </p:nvSpPr>
          <p:spPr>
            <a:xfrm>
              <a:off x="4971760" y="0"/>
              <a:ext cx="0" cy="966927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8" id="68"/>
            <p:cNvSpPr/>
            <p:nvPr/>
          </p:nvSpPr>
          <p:spPr>
            <a:xfrm>
              <a:off x="1802081" y="5535060"/>
              <a:ext cx="1554493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69" id="69"/>
            <p:cNvGrpSpPr/>
            <p:nvPr/>
          </p:nvGrpSpPr>
          <p:grpSpPr>
            <a:xfrm rot="0">
              <a:off x="0" y="6178313"/>
              <a:ext cx="976021" cy="900385"/>
              <a:chOff x="0" y="0"/>
              <a:chExt cx="192794" cy="177854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2868563" y="6178313"/>
              <a:ext cx="976021" cy="900385"/>
              <a:chOff x="0" y="0"/>
              <a:chExt cx="192794" cy="177854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5885390" y="2446366"/>
              <a:ext cx="1102534" cy="1102534"/>
              <a:chOff x="0" y="0"/>
              <a:chExt cx="812800" cy="81280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78" id="78"/>
            <p:cNvSpPr/>
            <p:nvPr/>
          </p:nvSpPr>
          <p:spPr>
            <a:xfrm>
              <a:off x="6436657" y="3548900"/>
              <a:ext cx="1008044" cy="95932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79" id="79"/>
            <p:cNvSpPr txBox="true"/>
            <p:nvPr/>
          </p:nvSpPr>
          <p:spPr>
            <a:xfrm rot="0">
              <a:off x="7088298" y="4432022"/>
              <a:ext cx="712805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T1</a:t>
              </a:r>
            </a:p>
          </p:txBody>
        </p:sp>
        <p:sp>
          <p:nvSpPr>
            <p:cNvPr name="AutoShape 80" id="80"/>
            <p:cNvSpPr/>
            <p:nvPr/>
          </p:nvSpPr>
          <p:spPr>
            <a:xfrm flipH="true">
              <a:off x="5546188" y="3548900"/>
              <a:ext cx="890469" cy="80758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81" id="81"/>
            <p:cNvGrpSpPr/>
            <p:nvPr/>
          </p:nvGrpSpPr>
          <p:grpSpPr>
            <a:xfrm rot="0">
              <a:off x="5058177" y="4356480"/>
              <a:ext cx="976021" cy="900385"/>
              <a:chOff x="0" y="0"/>
              <a:chExt cx="192794" cy="177854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R2</a:t>
                </a: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3701157" y="4356480"/>
              <a:ext cx="976021" cy="900385"/>
              <a:chOff x="0" y="0"/>
              <a:chExt cx="192794" cy="177854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R1</a:t>
                </a:r>
              </a:p>
            </p:txBody>
          </p:sp>
        </p:grpSp>
      </p:grpSp>
      <p:grpSp>
        <p:nvGrpSpPr>
          <p:cNvPr name="Group 87" id="87"/>
          <p:cNvGrpSpPr/>
          <p:nvPr/>
        </p:nvGrpSpPr>
        <p:grpSpPr>
          <a:xfrm rot="0">
            <a:off x="6262315" y="3489111"/>
            <a:ext cx="3258259" cy="447676"/>
            <a:chOff x="0" y="0"/>
            <a:chExt cx="4344345" cy="596901"/>
          </a:xfrm>
        </p:grpSpPr>
        <p:sp>
          <p:nvSpPr>
            <p:cNvPr name="TextBox 88" id="88"/>
            <p:cNvSpPr txBox="true"/>
            <p:nvPr/>
          </p:nvSpPr>
          <p:spPr>
            <a:xfrm rot="0">
              <a:off x="903598" y="-76200"/>
              <a:ext cx="3440748" cy="663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trái tại P</a:t>
              </a:r>
            </a:p>
          </p:txBody>
        </p:sp>
        <p:sp>
          <p:nvSpPr>
            <p:cNvPr name="Freeform 89" id="89"/>
            <p:cNvSpPr/>
            <p:nvPr/>
          </p:nvSpPr>
          <p:spPr>
            <a:xfrm flipH="false" flipV="false" rot="0">
              <a:off x="0" y="59551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50"/>
                  </a:lnTo>
                  <a:lnTo>
                    <a:pt x="0" y="53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0" id="90"/>
          <p:cNvGrpSpPr/>
          <p:nvPr/>
        </p:nvGrpSpPr>
        <p:grpSpPr>
          <a:xfrm rot="0">
            <a:off x="6262315" y="4176421"/>
            <a:ext cx="4245168" cy="425344"/>
            <a:chOff x="0" y="0"/>
            <a:chExt cx="5660224" cy="567125"/>
          </a:xfrm>
        </p:grpSpPr>
        <p:sp>
          <p:nvSpPr>
            <p:cNvPr name="TextBox 91" id="91"/>
            <p:cNvSpPr txBox="true"/>
            <p:nvPr/>
          </p:nvSpPr>
          <p:spPr>
            <a:xfrm rot="0">
              <a:off x="903598" y="-85725"/>
              <a:ext cx="4756626" cy="65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Đảo màu của P và Z</a:t>
              </a:r>
            </a:p>
          </p:txBody>
        </p:sp>
        <p:sp>
          <p:nvSpPr>
            <p:cNvPr name="Freeform 92" id="92"/>
            <p:cNvSpPr/>
            <p:nvPr/>
          </p:nvSpPr>
          <p:spPr>
            <a:xfrm flipH="false" flipV="false" rot="0">
              <a:off x="0" y="29776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49"/>
                  </a:lnTo>
                  <a:lnTo>
                    <a:pt x="0" y="537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3" id="93"/>
          <p:cNvGrpSpPr/>
          <p:nvPr/>
        </p:nvGrpSpPr>
        <p:grpSpPr>
          <a:xfrm rot="0">
            <a:off x="6262315" y="4884554"/>
            <a:ext cx="3258259" cy="424180"/>
            <a:chOff x="0" y="0"/>
            <a:chExt cx="4344345" cy="565574"/>
          </a:xfrm>
        </p:grpSpPr>
        <p:sp>
          <p:nvSpPr>
            <p:cNvPr name="TextBox 94" id="94"/>
            <p:cNvSpPr txBox="true"/>
            <p:nvPr/>
          </p:nvSpPr>
          <p:spPr>
            <a:xfrm rot="0">
              <a:off x="916615" y="-85725"/>
              <a:ext cx="3427730" cy="65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 đổi màu đen</a:t>
              </a:r>
            </a:p>
          </p:txBody>
        </p:sp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49"/>
                  </a:lnTo>
                  <a:lnTo>
                    <a:pt x="0" y="537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6" id="96"/>
          <p:cNvGrpSpPr/>
          <p:nvPr/>
        </p:nvGrpSpPr>
        <p:grpSpPr>
          <a:xfrm rot="0">
            <a:off x="7139173" y="1028700"/>
            <a:ext cx="4048038" cy="1162338"/>
            <a:chOff x="0" y="0"/>
            <a:chExt cx="5397384" cy="1549785"/>
          </a:xfrm>
        </p:grpSpPr>
        <p:sp>
          <p:nvSpPr>
            <p:cNvPr name="TextBox 97" id="97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xóa</a:t>
              </a:r>
            </a:p>
          </p:txBody>
        </p:sp>
        <p:sp>
          <p:nvSpPr>
            <p:cNvPr name="Freeform 98" id="98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65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1536" y="2402150"/>
            <a:ext cx="11420029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TH4: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X là node đen, X có 2 con là node đen,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99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S màu đỏ.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3958721"/>
            <a:ext cx="5741796" cy="4349282"/>
            <a:chOff x="0" y="0"/>
            <a:chExt cx="7655728" cy="579904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042447" y="3495772"/>
              <a:ext cx="416734" cy="41673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50814" y="3152872"/>
              <a:ext cx="1102534" cy="1102534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16" id="16"/>
            <p:cNvSpPr/>
            <p:nvPr/>
          </p:nvSpPr>
          <p:spPr>
            <a:xfrm flipH="true">
              <a:off x="488010" y="4255406"/>
              <a:ext cx="131407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 flipH="true">
              <a:off x="1802081" y="1801670"/>
              <a:ext cx="2105760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3907841" y="1801670"/>
              <a:ext cx="2149556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3356574" y="699136"/>
              <a:ext cx="1102534" cy="110253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5506130" y="3152872"/>
              <a:ext cx="1102534" cy="110253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25" id="25"/>
            <p:cNvSpPr/>
            <p:nvPr/>
          </p:nvSpPr>
          <p:spPr>
            <a:xfrm>
              <a:off x="6057397" y="4255406"/>
              <a:ext cx="1110320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6" id="26"/>
            <p:cNvSpPr/>
            <p:nvPr/>
          </p:nvSpPr>
          <p:spPr>
            <a:xfrm flipH="true">
              <a:off x="4944407" y="4255406"/>
              <a:ext cx="1112990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3907841" y="0"/>
              <a:ext cx="0" cy="69913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1802081" y="4255406"/>
              <a:ext cx="1554493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9" id="29"/>
            <p:cNvGrpSpPr/>
            <p:nvPr/>
          </p:nvGrpSpPr>
          <p:grpSpPr>
            <a:xfrm rot="0">
              <a:off x="0" y="4898659"/>
              <a:ext cx="976021" cy="900385"/>
              <a:chOff x="0" y="0"/>
              <a:chExt cx="192794" cy="177854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2868563" y="4898659"/>
              <a:ext cx="976021" cy="900385"/>
              <a:chOff x="0" y="0"/>
              <a:chExt cx="192794" cy="17785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4456397" y="4898659"/>
              <a:ext cx="976021" cy="900385"/>
              <a:chOff x="0" y="0"/>
              <a:chExt cx="192794" cy="1778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R1</a:t>
                </a: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6679707" y="4898659"/>
              <a:ext cx="976021" cy="900385"/>
              <a:chOff x="0" y="0"/>
              <a:chExt cx="192794" cy="177854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R2</a:t>
                </a:r>
              </a:p>
            </p:txBody>
          </p:sp>
        </p:grpSp>
      </p:grpSp>
      <p:grpSp>
        <p:nvGrpSpPr>
          <p:cNvPr name="Group 41" id="41"/>
          <p:cNvGrpSpPr/>
          <p:nvPr/>
        </p:nvGrpSpPr>
        <p:grpSpPr>
          <a:xfrm rot="0">
            <a:off x="6414715" y="3265843"/>
            <a:ext cx="3258259" cy="447676"/>
            <a:chOff x="0" y="0"/>
            <a:chExt cx="4344345" cy="596901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903598" y="-76200"/>
              <a:ext cx="3440748" cy="663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trái tại P</a:t>
              </a:r>
            </a:p>
          </p:txBody>
        </p:sp>
        <p:sp>
          <p:nvSpPr>
            <p:cNvPr name="Freeform 43" id="43"/>
            <p:cNvSpPr/>
            <p:nvPr/>
          </p:nvSpPr>
          <p:spPr>
            <a:xfrm flipH="false" flipV="false" rot="0">
              <a:off x="0" y="59551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50"/>
                  </a:lnTo>
                  <a:lnTo>
                    <a:pt x="0" y="53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7776677" y="6133362"/>
            <a:ext cx="1367323" cy="676040"/>
            <a:chOff x="0" y="0"/>
            <a:chExt cx="1142014" cy="56464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795361" y="3936787"/>
            <a:ext cx="4909056" cy="5265429"/>
            <a:chOff x="0" y="0"/>
            <a:chExt cx="6545408" cy="7020571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1042447" y="4717300"/>
              <a:ext cx="416734" cy="416734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1250814" y="4374400"/>
              <a:ext cx="1102534" cy="1102534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54" id="54"/>
            <p:cNvSpPr/>
            <p:nvPr/>
          </p:nvSpPr>
          <p:spPr>
            <a:xfrm flipH="true">
              <a:off x="488010" y="5476934"/>
              <a:ext cx="131407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5" id="55"/>
            <p:cNvSpPr/>
            <p:nvPr/>
          </p:nvSpPr>
          <p:spPr>
            <a:xfrm flipH="true">
              <a:off x="1802081" y="3776690"/>
              <a:ext cx="1102534" cy="59771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6" id="56"/>
            <p:cNvSpPr/>
            <p:nvPr/>
          </p:nvSpPr>
          <p:spPr>
            <a:xfrm flipH="true">
              <a:off x="2904615" y="2025612"/>
              <a:ext cx="1554493" cy="64854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57" id="57"/>
            <p:cNvGrpSpPr/>
            <p:nvPr/>
          </p:nvGrpSpPr>
          <p:grpSpPr>
            <a:xfrm rot="0">
              <a:off x="2353348" y="2674156"/>
              <a:ext cx="1102534" cy="1102534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3907841" y="923078"/>
              <a:ext cx="1102534" cy="1102534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63" id="63"/>
            <p:cNvSpPr/>
            <p:nvPr/>
          </p:nvSpPr>
          <p:spPr>
            <a:xfrm>
              <a:off x="4459108" y="2025612"/>
              <a:ext cx="1598289" cy="54746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4" id="64"/>
            <p:cNvSpPr/>
            <p:nvPr/>
          </p:nvSpPr>
          <p:spPr>
            <a:xfrm>
              <a:off x="2904615" y="3776690"/>
              <a:ext cx="1003226" cy="59771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5" id="65"/>
            <p:cNvSpPr/>
            <p:nvPr/>
          </p:nvSpPr>
          <p:spPr>
            <a:xfrm>
              <a:off x="4459108" y="0"/>
              <a:ext cx="0" cy="92307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6" id="66"/>
            <p:cNvSpPr/>
            <p:nvPr/>
          </p:nvSpPr>
          <p:spPr>
            <a:xfrm>
              <a:off x="1802081" y="5476934"/>
              <a:ext cx="1554493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67" id="67"/>
            <p:cNvGrpSpPr/>
            <p:nvPr/>
          </p:nvGrpSpPr>
          <p:grpSpPr>
            <a:xfrm rot="0">
              <a:off x="0" y="6120187"/>
              <a:ext cx="976021" cy="900385"/>
              <a:chOff x="0" y="0"/>
              <a:chExt cx="192794" cy="177854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2868563" y="6120187"/>
              <a:ext cx="976021" cy="900385"/>
              <a:chOff x="0" y="0"/>
              <a:chExt cx="192794" cy="177854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3419831" y="4374400"/>
              <a:ext cx="976021" cy="900385"/>
              <a:chOff x="0" y="0"/>
              <a:chExt cx="192794" cy="177854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R1</a:t>
                </a: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5569387" y="2573081"/>
              <a:ext cx="976021" cy="900385"/>
              <a:chOff x="0" y="0"/>
              <a:chExt cx="192794" cy="177854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R2</a:t>
                </a:r>
              </a:p>
            </p:txBody>
          </p:sp>
        </p:grpSp>
      </p:grpSp>
      <p:grpSp>
        <p:nvGrpSpPr>
          <p:cNvPr name="Group 79" id="79"/>
          <p:cNvGrpSpPr/>
          <p:nvPr/>
        </p:nvGrpSpPr>
        <p:grpSpPr>
          <a:xfrm rot="0">
            <a:off x="6414715" y="3961169"/>
            <a:ext cx="3521467" cy="447676"/>
            <a:chOff x="0" y="0"/>
            <a:chExt cx="4695289" cy="596901"/>
          </a:xfrm>
        </p:grpSpPr>
        <p:sp>
          <p:nvSpPr>
            <p:cNvPr name="TextBox 80" id="80"/>
            <p:cNvSpPr txBox="true"/>
            <p:nvPr/>
          </p:nvSpPr>
          <p:spPr>
            <a:xfrm rot="0">
              <a:off x="903598" y="-76200"/>
              <a:ext cx="3791691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P đỏ, S đen</a:t>
              </a:r>
            </a:p>
          </p:txBody>
        </p:sp>
        <p:sp>
          <p:nvSpPr>
            <p:cNvPr name="Freeform 81" id="81"/>
            <p:cNvSpPr/>
            <p:nvPr/>
          </p:nvSpPr>
          <p:spPr>
            <a:xfrm flipH="false" flipV="false" rot="0">
              <a:off x="0" y="59551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50"/>
                  </a:lnTo>
                  <a:lnTo>
                    <a:pt x="0" y="53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2" id="82"/>
          <p:cNvGrpSpPr/>
          <p:nvPr/>
        </p:nvGrpSpPr>
        <p:grpSpPr>
          <a:xfrm rot="0">
            <a:off x="7139173" y="1028700"/>
            <a:ext cx="4048038" cy="1162338"/>
            <a:chOff x="0" y="0"/>
            <a:chExt cx="5397384" cy="1549785"/>
          </a:xfrm>
        </p:grpSpPr>
        <p:sp>
          <p:nvSpPr>
            <p:cNvPr name="TextBox 83" id="83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xóa</a:t>
              </a:r>
            </a:p>
          </p:txBody>
        </p:sp>
        <p:sp>
          <p:nvSpPr>
            <p:cNvPr name="Freeform 84" id="84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cover dir="l"/>
  </p:transition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66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1536" y="2402150"/>
            <a:ext cx="11420029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TH4: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99">
                <a:solidFill>
                  <a:srgbClr val="DA0307"/>
                </a:solidFill>
                <a:latin typeface="Poppins"/>
                <a:ea typeface="Poppins"/>
                <a:cs typeface="Poppins"/>
                <a:sym typeface="Poppins"/>
              </a:rPr>
              <a:t>X là node đen, X có 2 con là node đen,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99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S màu đỏ.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3958721"/>
            <a:ext cx="5741796" cy="4349282"/>
            <a:chOff x="0" y="0"/>
            <a:chExt cx="7655728" cy="579904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042447" y="3495772"/>
              <a:ext cx="416734" cy="41673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50814" y="3152872"/>
              <a:ext cx="1102534" cy="1102534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16" id="16"/>
            <p:cNvSpPr/>
            <p:nvPr/>
          </p:nvSpPr>
          <p:spPr>
            <a:xfrm flipH="true">
              <a:off x="488010" y="4255406"/>
              <a:ext cx="131407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 flipH="true">
              <a:off x="1802081" y="1801670"/>
              <a:ext cx="2105760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3907841" y="1801670"/>
              <a:ext cx="2149556" cy="1351201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3356574" y="699136"/>
              <a:ext cx="1102534" cy="110253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5506130" y="3152872"/>
              <a:ext cx="1102534" cy="110253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25" id="25"/>
            <p:cNvSpPr/>
            <p:nvPr/>
          </p:nvSpPr>
          <p:spPr>
            <a:xfrm>
              <a:off x="6057397" y="4255406"/>
              <a:ext cx="1110320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6" id="26"/>
            <p:cNvSpPr/>
            <p:nvPr/>
          </p:nvSpPr>
          <p:spPr>
            <a:xfrm flipH="true">
              <a:off x="4944407" y="4255406"/>
              <a:ext cx="1112990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3907841" y="0"/>
              <a:ext cx="0" cy="69913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1802081" y="4255406"/>
              <a:ext cx="1554493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9" id="29"/>
            <p:cNvGrpSpPr/>
            <p:nvPr/>
          </p:nvGrpSpPr>
          <p:grpSpPr>
            <a:xfrm rot="0">
              <a:off x="0" y="4898659"/>
              <a:ext cx="976021" cy="900385"/>
              <a:chOff x="0" y="0"/>
              <a:chExt cx="192794" cy="177854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2868563" y="4898659"/>
              <a:ext cx="976021" cy="900385"/>
              <a:chOff x="0" y="0"/>
              <a:chExt cx="192794" cy="17785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4456397" y="4898659"/>
              <a:ext cx="976021" cy="900385"/>
              <a:chOff x="0" y="0"/>
              <a:chExt cx="192794" cy="1778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R1</a:t>
                </a: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6679707" y="4898659"/>
              <a:ext cx="976021" cy="900385"/>
              <a:chOff x="0" y="0"/>
              <a:chExt cx="192794" cy="177854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R2</a:t>
                </a:r>
              </a:p>
            </p:txBody>
          </p:sp>
        </p:grpSp>
      </p:grpSp>
      <p:grpSp>
        <p:nvGrpSpPr>
          <p:cNvPr name="Group 41" id="41"/>
          <p:cNvGrpSpPr/>
          <p:nvPr/>
        </p:nvGrpSpPr>
        <p:grpSpPr>
          <a:xfrm rot="0">
            <a:off x="6414715" y="3265843"/>
            <a:ext cx="3258259" cy="447676"/>
            <a:chOff x="0" y="0"/>
            <a:chExt cx="4344345" cy="596901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903598" y="-76200"/>
              <a:ext cx="3440748" cy="663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Quay trái tại P</a:t>
              </a:r>
            </a:p>
          </p:txBody>
        </p:sp>
        <p:sp>
          <p:nvSpPr>
            <p:cNvPr name="Freeform 43" id="43"/>
            <p:cNvSpPr/>
            <p:nvPr/>
          </p:nvSpPr>
          <p:spPr>
            <a:xfrm flipH="false" flipV="false" rot="0">
              <a:off x="0" y="59551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50"/>
                  </a:lnTo>
                  <a:lnTo>
                    <a:pt x="0" y="53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7776677" y="6133362"/>
            <a:ext cx="1367323" cy="676040"/>
            <a:chOff x="0" y="0"/>
            <a:chExt cx="1142014" cy="56464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142014" cy="564641"/>
            </a:xfrm>
            <a:custGeom>
              <a:avLst/>
              <a:gdLst/>
              <a:ahLst/>
              <a:cxnLst/>
              <a:rect r="r" b="b" t="t" l="l"/>
              <a:pathLst>
                <a:path h="564641" w="1142014">
                  <a:moveTo>
                    <a:pt x="1142014" y="282321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361441"/>
                  </a:lnTo>
                  <a:lnTo>
                    <a:pt x="735614" y="361441"/>
                  </a:lnTo>
                  <a:lnTo>
                    <a:pt x="735614" y="564641"/>
                  </a:lnTo>
                  <a:lnTo>
                    <a:pt x="1142014" y="282321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155575"/>
              <a:ext cx="1040414" cy="20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795361" y="3936787"/>
            <a:ext cx="4909056" cy="5265429"/>
            <a:chOff x="0" y="0"/>
            <a:chExt cx="6545408" cy="7020571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1042447" y="4717300"/>
              <a:ext cx="416734" cy="416734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1250814" y="4374400"/>
              <a:ext cx="1102534" cy="1102534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Y</a:t>
                </a:r>
              </a:p>
            </p:txBody>
          </p:sp>
        </p:grpSp>
        <p:sp>
          <p:nvSpPr>
            <p:cNvPr name="AutoShape 54" id="54"/>
            <p:cNvSpPr/>
            <p:nvPr/>
          </p:nvSpPr>
          <p:spPr>
            <a:xfrm flipH="true">
              <a:off x="488010" y="5476934"/>
              <a:ext cx="1314071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5" id="55"/>
            <p:cNvSpPr/>
            <p:nvPr/>
          </p:nvSpPr>
          <p:spPr>
            <a:xfrm flipH="true">
              <a:off x="1802081" y="3776690"/>
              <a:ext cx="1102534" cy="59771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6" id="56"/>
            <p:cNvSpPr/>
            <p:nvPr/>
          </p:nvSpPr>
          <p:spPr>
            <a:xfrm flipH="true">
              <a:off x="2904615" y="2025612"/>
              <a:ext cx="1554493" cy="64854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57" id="57"/>
            <p:cNvGrpSpPr/>
            <p:nvPr/>
          </p:nvGrpSpPr>
          <p:grpSpPr>
            <a:xfrm rot="0">
              <a:off x="2353348" y="2674156"/>
              <a:ext cx="1102534" cy="1102534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P</a:t>
                </a: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3907841" y="923078"/>
              <a:ext cx="1102534" cy="1102534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</a:t>
                </a:r>
              </a:p>
            </p:txBody>
          </p:sp>
        </p:grpSp>
        <p:sp>
          <p:nvSpPr>
            <p:cNvPr name="AutoShape 63" id="63"/>
            <p:cNvSpPr/>
            <p:nvPr/>
          </p:nvSpPr>
          <p:spPr>
            <a:xfrm>
              <a:off x="4459108" y="2025612"/>
              <a:ext cx="1598289" cy="547469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4" id="64"/>
            <p:cNvSpPr/>
            <p:nvPr/>
          </p:nvSpPr>
          <p:spPr>
            <a:xfrm>
              <a:off x="2904615" y="3776690"/>
              <a:ext cx="1003226" cy="59771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5" id="65"/>
            <p:cNvSpPr/>
            <p:nvPr/>
          </p:nvSpPr>
          <p:spPr>
            <a:xfrm>
              <a:off x="4459108" y="0"/>
              <a:ext cx="0" cy="92307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6" id="66"/>
            <p:cNvSpPr/>
            <p:nvPr/>
          </p:nvSpPr>
          <p:spPr>
            <a:xfrm>
              <a:off x="1802081" y="5476934"/>
              <a:ext cx="1554493" cy="643253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67" id="67"/>
            <p:cNvGrpSpPr/>
            <p:nvPr/>
          </p:nvGrpSpPr>
          <p:grpSpPr>
            <a:xfrm rot="0">
              <a:off x="0" y="6120187"/>
              <a:ext cx="976021" cy="900385"/>
              <a:chOff x="0" y="0"/>
              <a:chExt cx="192794" cy="177854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2868563" y="6120187"/>
              <a:ext cx="976021" cy="900385"/>
              <a:chOff x="0" y="0"/>
              <a:chExt cx="192794" cy="177854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3419831" y="4374400"/>
              <a:ext cx="976021" cy="900385"/>
              <a:chOff x="0" y="0"/>
              <a:chExt cx="192794" cy="177854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R1</a:t>
                </a: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5569387" y="2573081"/>
              <a:ext cx="976021" cy="900385"/>
              <a:chOff x="0" y="0"/>
              <a:chExt cx="192794" cy="177854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192794" cy="177854"/>
              </a:xfrm>
              <a:custGeom>
                <a:avLst/>
                <a:gdLst/>
                <a:ahLst/>
                <a:cxnLst/>
                <a:rect r="r" b="b" t="t" l="l"/>
                <a:pathLst>
                  <a:path h="177854" w="192794">
                    <a:moveTo>
                      <a:pt x="88927" y="0"/>
                    </a:moveTo>
                    <a:lnTo>
                      <a:pt x="103867" y="0"/>
                    </a:lnTo>
                    <a:cubicBezTo>
                      <a:pt x="127452" y="0"/>
                      <a:pt x="150071" y="9369"/>
                      <a:pt x="166748" y="26046"/>
                    </a:cubicBezTo>
                    <a:cubicBezTo>
                      <a:pt x="183425" y="42723"/>
                      <a:pt x="192794" y="65342"/>
                      <a:pt x="192794" y="88927"/>
                    </a:cubicBezTo>
                    <a:lnTo>
                      <a:pt x="192794" y="88927"/>
                    </a:lnTo>
                    <a:cubicBezTo>
                      <a:pt x="192794" y="112512"/>
                      <a:pt x="183425" y="135131"/>
                      <a:pt x="166748" y="151808"/>
                    </a:cubicBezTo>
                    <a:cubicBezTo>
                      <a:pt x="150071" y="168485"/>
                      <a:pt x="127452" y="177854"/>
                      <a:pt x="103867" y="177854"/>
                    </a:cubicBezTo>
                    <a:lnTo>
                      <a:pt x="88927" y="177854"/>
                    </a:lnTo>
                    <a:cubicBezTo>
                      <a:pt x="65342" y="177854"/>
                      <a:pt x="42723" y="168485"/>
                      <a:pt x="26046" y="151808"/>
                    </a:cubicBezTo>
                    <a:cubicBezTo>
                      <a:pt x="9369" y="135131"/>
                      <a:pt x="0" y="112512"/>
                      <a:pt x="0" y="88927"/>
                    </a:cubicBezTo>
                    <a:lnTo>
                      <a:pt x="0" y="88927"/>
                    </a:lnTo>
                    <a:cubicBezTo>
                      <a:pt x="0" y="65342"/>
                      <a:pt x="9369" y="42723"/>
                      <a:pt x="26046" y="26046"/>
                    </a:cubicBezTo>
                    <a:cubicBezTo>
                      <a:pt x="42723" y="9369"/>
                      <a:pt x="65342" y="0"/>
                      <a:pt x="8892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47625"/>
                <a:ext cx="192794" cy="2254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Noto Serif Display Bold"/>
                    <a:ea typeface="Noto Serif Display Bold"/>
                    <a:cs typeface="Noto Serif Display Bold"/>
                    <a:sym typeface="Noto Serif Display Bold"/>
                  </a:rPr>
                  <a:t>R2</a:t>
                </a:r>
              </a:p>
            </p:txBody>
          </p:sp>
        </p:grpSp>
      </p:grpSp>
      <p:grpSp>
        <p:nvGrpSpPr>
          <p:cNvPr name="Group 79" id="79"/>
          <p:cNvGrpSpPr/>
          <p:nvPr/>
        </p:nvGrpSpPr>
        <p:grpSpPr>
          <a:xfrm rot="0">
            <a:off x="6414715" y="3961169"/>
            <a:ext cx="3521467" cy="447676"/>
            <a:chOff x="0" y="0"/>
            <a:chExt cx="4695289" cy="596901"/>
          </a:xfrm>
        </p:grpSpPr>
        <p:sp>
          <p:nvSpPr>
            <p:cNvPr name="TextBox 80" id="80"/>
            <p:cNvSpPr txBox="true"/>
            <p:nvPr/>
          </p:nvSpPr>
          <p:spPr>
            <a:xfrm rot="0">
              <a:off x="903598" y="-76200"/>
              <a:ext cx="3791691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P đỏ, S đen</a:t>
              </a:r>
            </a:p>
          </p:txBody>
        </p:sp>
        <p:sp>
          <p:nvSpPr>
            <p:cNvPr name="Freeform 81" id="81"/>
            <p:cNvSpPr/>
            <p:nvPr/>
          </p:nvSpPr>
          <p:spPr>
            <a:xfrm flipH="false" flipV="false" rot="0">
              <a:off x="0" y="59551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50"/>
                  </a:lnTo>
                  <a:lnTo>
                    <a:pt x="0" y="53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2" id="82"/>
          <p:cNvGrpSpPr/>
          <p:nvPr/>
        </p:nvGrpSpPr>
        <p:grpSpPr>
          <a:xfrm rot="0">
            <a:off x="6414715" y="4726614"/>
            <a:ext cx="4530430" cy="447676"/>
            <a:chOff x="0" y="0"/>
            <a:chExt cx="6040573" cy="596901"/>
          </a:xfrm>
        </p:grpSpPr>
        <p:sp>
          <p:nvSpPr>
            <p:cNvPr name="TextBox 83" id="83"/>
            <p:cNvSpPr txBox="true"/>
            <p:nvPr/>
          </p:nvSpPr>
          <p:spPr>
            <a:xfrm rot="0">
              <a:off x="903598" y="-76200"/>
              <a:ext cx="5136975" cy="663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Dấu hiệu đen vẫn ở Y</a:t>
              </a:r>
            </a:p>
          </p:txBody>
        </p:sp>
        <p:sp>
          <p:nvSpPr>
            <p:cNvPr name="Freeform 84" id="84"/>
            <p:cNvSpPr/>
            <p:nvPr/>
          </p:nvSpPr>
          <p:spPr>
            <a:xfrm flipH="false" flipV="false" rot="0">
              <a:off x="0" y="59551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50"/>
                  </a:lnTo>
                  <a:lnTo>
                    <a:pt x="0" y="53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5" id="85"/>
          <p:cNvGrpSpPr/>
          <p:nvPr/>
        </p:nvGrpSpPr>
        <p:grpSpPr>
          <a:xfrm rot="0">
            <a:off x="7139173" y="1028700"/>
            <a:ext cx="4048038" cy="1162338"/>
            <a:chOff x="0" y="0"/>
            <a:chExt cx="5397384" cy="1549785"/>
          </a:xfrm>
        </p:grpSpPr>
        <p:sp>
          <p:nvSpPr>
            <p:cNvPr name="TextBox 86" id="86"/>
            <p:cNvSpPr txBox="true"/>
            <p:nvPr/>
          </p:nvSpPr>
          <p:spPr>
            <a:xfrm rot="0">
              <a:off x="0" y="-104775"/>
              <a:ext cx="4361815" cy="125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9"/>
                </a:lnSpc>
                <a:spcBef>
                  <a:spcPct val="0"/>
                </a:spcBef>
              </a:pPr>
              <a:r>
                <a:rPr lang="en-US" sz="5699">
                  <a:solidFill>
                    <a:srgbClr val="DA0307"/>
                  </a:solidFill>
                  <a:latin typeface="Pacifico"/>
                  <a:ea typeface="Pacifico"/>
                  <a:cs typeface="Pacifico"/>
                  <a:sym typeface="Pacifico"/>
                </a:rPr>
                <a:t>Phép xóa</a:t>
              </a:r>
            </a:p>
          </p:txBody>
        </p:sp>
        <p:sp>
          <p:nvSpPr>
            <p:cNvPr name="Freeform 87" id="87"/>
            <p:cNvSpPr/>
            <p:nvPr/>
          </p:nvSpPr>
          <p:spPr>
            <a:xfrm flipH="false" flipV="false" rot="0">
              <a:off x="0" y="505885"/>
              <a:ext cx="5397384" cy="1043900"/>
            </a:xfrm>
            <a:custGeom>
              <a:avLst/>
              <a:gdLst/>
              <a:ahLst/>
              <a:cxnLst/>
              <a:rect r="r" b="b" t="t" l="l"/>
              <a:pathLst>
                <a:path h="1043900" w="5397384">
                  <a:moveTo>
                    <a:pt x="0" y="0"/>
                  </a:moveTo>
                  <a:lnTo>
                    <a:pt x="5397384" y="0"/>
                  </a:lnTo>
                  <a:lnTo>
                    <a:pt x="5397384" y="1043900"/>
                  </a:lnTo>
                  <a:lnTo>
                    <a:pt x="0" y="104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7" id="7"/>
          <p:cNvSpPr/>
          <p:nvPr/>
        </p:nvSpPr>
        <p:spPr>
          <a:xfrm>
            <a:off x="615250" y="1961315"/>
            <a:ext cx="8970886" cy="0"/>
          </a:xfrm>
          <a:prstGeom prst="line">
            <a:avLst/>
          </a:prstGeom>
          <a:ln cap="flat" w="38100">
            <a:solidFill>
              <a:srgbClr val="DA0307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1026712"/>
            <a:ext cx="4280998" cy="82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8B3DFF"/>
                </a:solidFill>
                <a:latin typeface="Pacifico"/>
                <a:ea typeface="Pacifico"/>
                <a:cs typeface="Pacifico"/>
                <a:sym typeface="Pacifico"/>
              </a:rPr>
              <a:t>Ví dụ: Xóa nút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15250" y="3303034"/>
            <a:ext cx="6488368" cy="5094921"/>
            <a:chOff x="0" y="0"/>
            <a:chExt cx="8651158" cy="679322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459181" y="1902688"/>
              <a:ext cx="1102534" cy="110253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438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13" id="13"/>
            <p:cNvSpPr/>
            <p:nvPr/>
          </p:nvSpPr>
          <p:spPr>
            <a:xfrm flipH="true">
              <a:off x="551267" y="3005222"/>
              <a:ext cx="1459181" cy="52201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4" id="14"/>
            <p:cNvSpPr/>
            <p:nvPr/>
          </p:nvSpPr>
          <p:spPr>
            <a:xfrm flipH="true">
              <a:off x="2010448" y="1102534"/>
              <a:ext cx="1796987" cy="80015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3807435" y="1102534"/>
              <a:ext cx="1934583" cy="75855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6" id="16"/>
            <p:cNvGrpSpPr/>
            <p:nvPr/>
          </p:nvGrpSpPr>
          <p:grpSpPr>
            <a:xfrm rot="0">
              <a:off x="3256168" y="0"/>
              <a:ext cx="1102534" cy="1102534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5190751" y="1861090"/>
              <a:ext cx="1102534" cy="110253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sp>
          <p:nvSpPr>
            <p:cNvPr name="AutoShape 22" id="22"/>
            <p:cNvSpPr/>
            <p:nvPr/>
          </p:nvSpPr>
          <p:spPr>
            <a:xfrm>
              <a:off x="5742019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3" id="23"/>
            <p:cNvSpPr/>
            <p:nvPr/>
          </p:nvSpPr>
          <p:spPr>
            <a:xfrm flipH="true">
              <a:off x="4639484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2010448" y="3005222"/>
              <a:ext cx="1188769" cy="52201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5" id="25"/>
            <p:cNvGrpSpPr/>
            <p:nvPr/>
          </p:nvGrpSpPr>
          <p:grpSpPr>
            <a:xfrm rot="0">
              <a:off x="0" y="3527240"/>
              <a:ext cx="1102534" cy="1102534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</a:t>
                </a: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2647950" y="3527240"/>
              <a:ext cx="1102534" cy="1102534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30</a:t>
                </a: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4088217" y="3527240"/>
              <a:ext cx="1102534" cy="1102534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6293286" y="3527240"/>
              <a:ext cx="1102534" cy="1102534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105</a:t>
                </a: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2647950" y="5696574"/>
              <a:ext cx="1102534" cy="1096654"/>
              <a:chOff x="0" y="0"/>
              <a:chExt cx="812800" cy="80846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08465"/>
              </a:xfrm>
              <a:custGeom>
                <a:avLst/>
                <a:gdLst/>
                <a:ahLst/>
                <a:cxnLst/>
                <a:rect r="r" b="b" t="t" l="l"/>
                <a:pathLst>
                  <a:path h="808465" w="812800">
                    <a:moveTo>
                      <a:pt x="406400" y="0"/>
                    </a:moveTo>
                    <a:cubicBezTo>
                      <a:pt x="181951" y="0"/>
                      <a:pt x="0" y="180981"/>
                      <a:pt x="0" y="404232"/>
                    </a:cubicBezTo>
                    <a:cubicBezTo>
                      <a:pt x="0" y="627484"/>
                      <a:pt x="181951" y="808465"/>
                      <a:pt x="406400" y="808465"/>
                    </a:cubicBezTo>
                    <a:cubicBezTo>
                      <a:pt x="630849" y="808465"/>
                      <a:pt x="812800" y="627484"/>
                      <a:pt x="812800" y="404232"/>
                    </a:cubicBezTo>
                    <a:cubicBezTo>
                      <a:pt x="812800" y="18098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28169"/>
                <a:ext cx="660400" cy="7045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45</a:t>
                </a:r>
              </a:p>
            </p:txBody>
          </p:sp>
        </p:grpSp>
        <p:sp>
          <p:nvSpPr>
            <p:cNvPr name="AutoShape 40" id="40"/>
            <p:cNvSpPr/>
            <p:nvPr/>
          </p:nvSpPr>
          <p:spPr>
            <a:xfrm>
              <a:off x="3199217" y="4629774"/>
              <a:ext cx="0" cy="10668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41" id="41"/>
            <p:cNvGrpSpPr/>
            <p:nvPr/>
          </p:nvGrpSpPr>
          <p:grpSpPr>
            <a:xfrm rot="0">
              <a:off x="5432418" y="5696574"/>
              <a:ext cx="1102534" cy="1096654"/>
              <a:chOff x="0" y="0"/>
              <a:chExt cx="812800" cy="80846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08465"/>
              </a:xfrm>
              <a:custGeom>
                <a:avLst/>
                <a:gdLst/>
                <a:ahLst/>
                <a:cxnLst/>
                <a:rect r="r" b="b" t="t" l="l"/>
                <a:pathLst>
                  <a:path h="808465" w="812800">
                    <a:moveTo>
                      <a:pt x="406400" y="0"/>
                    </a:moveTo>
                    <a:cubicBezTo>
                      <a:pt x="181951" y="0"/>
                      <a:pt x="0" y="180981"/>
                      <a:pt x="0" y="404232"/>
                    </a:cubicBezTo>
                    <a:cubicBezTo>
                      <a:pt x="0" y="627484"/>
                      <a:pt x="181951" y="808465"/>
                      <a:pt x="406400" y="808465"/>
                    </a:cubicBezTo>
                    <a:cubicBezTo>
                      <a:pt x="630849" y="808465"/>
                      <a:pt x="812800" y="627484"/>
                      <a:pt x="812800" y="404232"/>
                    </a:cubicBezTo>
                    <a:cubicBezTo>
                      <a:pt x="812800" y="18098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28169"/>
                <a:ext cx="660400" cy="7045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  <p:sp>
          <p:nvSpPr>
            <p:cNvPr name="AutoShape 44" id="44"/>
            <p:cNvSpPr/>
            <p:nvPr/>
          </p:nvSpPr>
          <p:spPr>
            <a:xfrm flipH="true">
              <a:off x="5983685" y="4629774"/>
              <a:ext cx="860868" cy="10668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45" id="45"/>
            <p:cNvGrpSpPr/>
            <p:nvPr/>
          </p:nvGrpSpPr>
          <p:grpSpPr>
            <a:xfrm rot="0">
              <a:off x="7548624" y="5696574"/>
              <a:ext cx="1102534" cy="1096654"/>
              <a:chOff x="0" y="0"/>
              <a:chExt cx="812800" cy="808465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08465"/>
              </a:xfrm>
              <a:custGeom>
                <a:avLst/>
                <a:gdLst/>
                <a:ahLst/>
                <a:cxnLst/>
                <a:rect r="r" b="b" t="t" l="l"/>
                <a:pathLst>
                  <a:path h="808465" w="812800">
                    <a:moveTo>
                      <a:pt x="406400" y="0"/>
                    </a:moveTo>
                    <a:cubicBezTo>
                      <a:pt x="181951" y="0"/>
                      <a:pt x="0" y="180981"/>
                      <a:pt x="0" y="404232"/>
                    </a:cubicBezTo>
                    <a:cubicBezTo>
                      <a:pt x="0" y="627484"/>
                      <a:pt x="181951" y="808465"/>
                      <a:pt x="406400" y="808465"/>
                    </a:cubicBezTo>
                    <a:cubicBezTo>
                      <a:pt x="630849" y="808465"/>
                      <a:pt x="812800" y="627484"/>
                      <a:pt x="812800" y="404232"/>
                    </a:cubicBezTo>
                    <a:cubicBezTo>
                      <a:pt x="812800" y="18098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28169"/>
                <a:ext cx="660400" cy="7045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110</a:t>
                </a:r>
              </a:p>
            </p:txBody>
          </p:sp>
        </p:grpSp>
        <p:sp>
          <p:nvSpPr>
            <p:cNvPr name="AutoShape 48" id="48"/>
            <p:cNvSpPr/>
            <p:nvPr/>
          </p:nvSpPr>
          <p:spPr>
            <a:xfrm>
              <a:off x="6844553" y="4629774"/>
              <a:ext cx="1255338" cy="10668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Freeform 49" id="49"/>
          <p:cNvSpPr/>
          <p:nvPr/>
        </p:nvSpPr>
        <p:spPr>
          <a:xfrm flipH="false" flipV="false" rot="0">
            <a:off x="6239198" y="7561825"/>
            <a:ext cx="864420" cy="836130"/>
          </a:xfrm>
          <a:custGeom>
            <a:avLst/>
            <a:gdLst/>
            <a:ahLst/>
            <a:cxnLst/>
            <a:rect r="r" b="b" t="t" l="l"/>
            <a:pathLst>
              <a:path h="836130" w="864420">
                <a:moveTo>
                  <a:pt x="0" y="0"/>
                </a:moveTo>
                <a:lnTo>
                  <a:pt x="864420" y="0"/>
                </a:lnTo>
                <a:lnTo>
                  <a:pt x="864420" y="836130"/>
                </a:lnTo>
                <a:lnTo>
                  <a:pt x="0" y="836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67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67964" y="2121217"/>
            <a:ext cx="5220177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node 110, 105, 45,50,30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67964" y="3002996"/>
            <a:ext cx="1322636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110</a:t>
            </a:r>
          </a:p>
        </p:txBody>
      </p:sp>
    </p:spTree>
  </p:cSld>
  <p:clrMapOvr>
    <a:masterClrMapping/>
  </p:clrMapOvr>
  <p:transition spd="slow">
    <p:cover dir="l"/>
  </p:transition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615250" y="3303034"/>
            <a:ext cx="5546865" cy="5094921"/>
            <a:chOff x="0" y="0"/>
            <a:chExt cx="7395820" cy="679322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459181" y="1902688"/>
              <a:ext cx="1102534" cy="110253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438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11" id="11"/>
            <p:cNvSpPr/>
            <p:nvPr/>
          </p:nvSpPr>
          <p:spPr>
            <a:xfrm flipH="true">
              <a:off x="551267" y="3005222"/>
              <a:ext cx="1459181" cy="52201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2" id="12"/>
            <p:cNvSpPr/>
            <p:nvPr/>
          </p:nvSpPr>
          <p:spPr>
            <a:xfrm flipH="true">
              <a:off x="2010448" y="1102534"/>
              <a:ext cx="1796987" cy="80015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3807435" y="1102534"/>
              <a:ext cx="1934583" cy="75855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4" id="14"/>
            <p:cNvGrpSpPr/>
            <p:nvPr/>
          </p:nvGrpSpPr>
          <p:grpSpPr>
            <a:xfrm rot="0">
              <a:off x="3256168" y="0"/>
              <a:ext cx="1102534" cy="110253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5190751" y="1861090"/>
              <a:ext cx="1102534" cy="110253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sp>
          <p:nvSpPr>
            <p:cNvPr name="AutoShape 20" id="20"/>
            <p:cNvSpPr/>
            <p:nvPr/>
          </p:nvSpPr>
          <p:spPr>
            <a:xfrm>
              <a:off x="5742019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1" id="21"/>
            <p:cNvSpPr/>
            <p:nvPr/>
          </p:nvSpPr>
          <p:spPr>
            <a:xfrm flipH="true">
              <a:off x="4639484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2010448" y="3005222"/>
              <a:ext cx="1188769" cy="52201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3" id="23"/>
            <p:cNvGrpSpPr/>
            <p:nvPr/>
          </p:nvGrpSpPr>
          <p:grpSpPr>
            <a:xfrm rot="0">
              <a:off x="0" y="3527240"/>
              <a:ext cx="1102534" cy="1102534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</a:t>
                </a: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2647950" y="3527240"/>
              <a:ext cx="1102534" cy="1102534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30</a:t>
                </a: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4088217" y="3527240"/>
              <a:ext cx="1102534" cy="1102534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6293286" y="3527240"/>
              <a:ext cx="1102534" cy="1102534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105</a:t>
                </a: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2647950" y="5696574"/>
              <a:ext cx="1102534" cy="1096654"/>
              <a:chOff x="0" y="0"/>
              <a:chExt cx="812800" cy="808465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08465"/>
              </a:xfrm>
              <a:custGeom>
                <a:avLst/>
                <a:gdLst/>
                <a:ahLst/>
                <a:cxnLst/>
                <a:rect r="r" b="b" t="t" l="l"/>
                <a:pathLst>
                  <a:path h="808465" w="812800">
                    <a:moveTo>
                      <a:pt x="406400" y="0"/>
                    </a:moveTo>
                    <a:cubicBezTo>
                      <a:pt x="181951" y="0"/>
                      <a:pt x="0" y="180981"/>
                      <a:pt x="0" y="404232"/>
                    </a:cubicBezTo>
                    <a:cubicBezTo>
                      <a:pt x="0" y="627484"/>
                      <a:pt x="181951" y="808465"/>
                      <a:pt x="406400" y="808465"/>
                    </a:cubicBezTo>
                    <a:cubicBezTo>
                      <a:pt x="630849" y="808465"/>
                      <a:pt x="812800" y="627484"/>
                      <a:pt x="812800" y="404232"/>
                    </a:cubicBezTo>
                    <a:cubicBezTo>
                      <a:pt x="812800" y="18098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28169"/>
                <a:ext cx="660400" cy="7045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45</a:t>
                </a:r>
              </a:p>
            </p:txBody>
          </p:sp>
        </p:grpSp>
        <p:sp>
          <p:nvSpPr>
            <p:cNvPr name="AutoShape 38" id="38"/>
            <p:cNvSpPr/>
            <p:nvPr/>
          </p:nvSpPr>
          <p:spPr>
            <a:xfrm>
              <a:off x="3199217" y="4629774"/>
              <a:ext cx="0" cy="10668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39" id="39"/>
            <p:cNvGrpSpPr/>
            <p:nvPr/>
          </p:nvGrpSpPr>
          <p:grpSpPr>
            <a:xfrm rot="0">
              <a:off x="5432418" y="5696574"/>
              <a:ext cx="1102534" cy="1096654"/>
              <a:chOff x="0" y="0"/>
              <a:chExt cx="812800" cy="80846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08465"/>
              </a:xfrm>
              <a:custGeom>
                <a:avLst/>
                <a:gdLst/>
                <a:ahLst/>
                <a:cxnLst/>
                <a:rect r="r" b="b" t="t" l="l"/>
                <a:pathLst>
                  <a:path h="808465" w="812800">
                    <a:moveTo>
                      <a:pt x="406400" y="0"/>
                    </a:moveTo>
                    <a:cubicBezTo>
                      <a:pt x="181951" y="0"/>
                      <a:pt x="0" y="180981"/>
                      <a:pt x="0" y="404232"/>
                    </a:cubicBezTo>
                    <a:cubicBezTo>
                      <a:pt x="0" y="627484"/>
                      <a:pt x="181951" y="808465"/>
                      <a:pt x="406400" y="808465"/>
                    </a:cubicBezTo>
                    <a:cubicBezTo>
                      <a:pt x="630849" y="808465"/>
                      <a:pt x="812800" y="627484"/>
                      <a:pt x="812800" y="404232"/>
                    </a:cubicBezTo>
                    <a:cubicBezTo>
                      <a:pt x="812800" y="18098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28169"/>
                <a:ext cx="660400" cy="7045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5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  <p:sp>
          <p:nvSpPr>
            <p:cNvPr name="AutoShape 42" id="42"/>
            <p:cNvSpPr/>
            <p:nvPr/>
          </p:nvSpPr>
          <p:spPr>
            <a:xfrm flipH="true">
              <a:off x="5983685" y="4629774"/>
              <a:ext cx="860868" cy="10668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TextBox 43" id="43"/>
          <p:cNvSpPr txBox="true"/>
          <p:nvPr/>
        </p:nvSpPr>
        <p:spPr>
          <a:xfrm rot="0">
            <a:off x="8424044" y="3002996"/>
            <a:ext cx="1439912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105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8225201" y="3303034"/>
            <a:ext cx="5546865" cy="5094921"/>
            <a:chOff x="0" y="0"/>
            <a:chExt cx="7395820" cy="6793228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1459181" y="1902688"/>
              <a:ext cx="1102534" cy="1102534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48" id="48"/>
            <p:cNvSpPr/>
            <p:nvPr/>
          </p:nvSpPr>
          <p:spPr>
            <a:xfrm flipH="true">
              <a:off x="551267" y="3005222"/>
              <a:ext cx="1459181" cy="52201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9" id="49"/>
            <p:cNvSpPr/>
            <p:nvPr/>
          </p:nvSpPr>
          <p:spPr>
            <a:xfrm flipH="true">
              <a:off x="2010448" y="1102534"/>
              <a:ext cx="1796987" cy="80015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3807435" y="1102534"/>
              <a:ext cx="1934583" cy="75855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3256168" y="0"/>
              <a:ext cx="1102534" cy="1102534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5190751" y="1861090"/>
              <a:ext cx="1102534" cy="1102534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sp>
          <p:nvSpPr>
            <p:cNvPr name="AutoShape 57" id="57"/>
            <p:cNvSpPr/>
            <p:nvPr/>
          </p:nvSpPr>
          <p:spPr>
            <a:xfrm>
              <a:off x="5742019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8" id="58"/>
            <p:cNvSpPr/>
            <p:nvPr/>
          </p:nvSpPr>
          <p:spPr>
            <a:xfrm flipH="true">
              <a:off x="4639484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9" id="59"/>
            <p:cNvSpPr/>
            <p:nvPr/>
          </p:nvSpPr>
          <p:spPr>
            <a:xfrm>
              <a:off x="2010448" y="3005222"/>
              <a:ext cx="1188769" cy="52201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60" id="60"/>
            <p:cNvGrpSpPr/>
            <p:nvPr/>
          </p:nvGrpSpPr>
          <p:grpSpPr>
            <a:xfrm rot="0">
              <a:off x="0" y="3527240"/>
              <a:ext cx="1102534" cy="1102534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</a:t>
                </a: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2647950" y="3527240"/>
              <a:ext cx="1102534" cy="1102534"/>
              <a:chOff x="0" y="0"/>
              <a:chExt cx="8128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30</a:t>
                </a: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4088217" y="3527240"/>
              <a:ext cx="1102534" cy="1102534"/>
              <a:chOff x="0" y="0"/>
              <a:chExt cx="812800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6293286" y="3527240"/>
              <a:ext cx="1102534" cy="1102534"/>
              <a:chOff x="0" y="0"/>
              <a:chExt cx="812800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2647950" y="5696574"/>
              <a:ext cx="1102534" cy="1096654"/>
              <a:chOff x="0" y="0"/>
              <a:chExt cx="812800" cy="808465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812800" cy="808465"/>
              </a:xfrm>
              <a:custGeom>
                <a:avLst/>
                <a:gdLst/>
                <a:ahLst/>
                <a:cxnLst/>
                <a:rect r="r" b="b" t="t" l="l"/>
                <a:pathLst>
                  <a:path h="808465" w="812800">
                    <a:moveTo>
                      <a:pt x="406400" y="0"/>
                    </a:moveTo>
                    <a:cubicBezTo>
                      <a:pt x="181951" y="0"/>
                      <a:pt x="0" y="180981"/>
                      <a:pt x="0" y="404232"/>
                    </a:cubicBezTo>
                    <a:cubicBezTo>
                      <a:pt x="0" y="627484"/>
                      <a:pt x="181951" y="808465"/>
                      <a:pt x="406400" y="808465"/>
                    </a:cubicBezTo>
                    <a:cubicBezTo>
                      <a:pt x="630849" y="808465"/>
                      <a:pt x="812800" y="627484"/>
                      <a:pt x="812800" y="404232"/>
                    </a:cubicBezTo>
                    <a:cubicBezTo>
                      <a:pt x="812800" y="18098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76200" y="28169"/>
                <a:ext cx="660400" cy="7045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45</a:t>
                </a:r>
              </a:p>
            </p:txBody>
          </p:sp>
        </p:grpSp>
        <p:sp>
          <p:nvSpPr>
            <p:cNvPr name="AutoShape 75" id="75"/>
            <p:cNvSpPr/>
            <p:nvPr/>
          </p:nvSpPr>
          <p:spPr>
            <a:xfrm>
              <a:off x="3199217" y="4629774"/>
              <a:ext cx="0" cy="10668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76" id="76"/>
          <p:cNvGrpSpPr/>
          <p:nvPr/>
        </p:nvGrpSpPr>
        <p:grpSpPr>
          <a:xfrm rot="0">
            <a:off x="6701912" y="5479573"/>
            <a:ext cx="1367323" cy="741842"/>
            <a:chOff x="0" y="0"/>
            <a:chExt cx="1142014" cy="61960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1142014" cy="619600"/>
            </a:xfrm>
            <a:custGeom>
              <a:avLst/>
              <a:gdLst/>
              <a:ahLst/>
              <a:cxnLst/>
              <a:rect r="r" b="b" t="t" l="l"/>
              <a:pathLst>
                <a:path h="619600" w="1142014">
                  <a:moveTo>
                    <a:pt x="1142014" y="309800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416400"/>
                  </a:lnTo>
                  <a:lnTo>
                    <a:pt x="735614" y="416400"/>
                  </a:lnTo>
                  <a:lnTo>
                    <a:pt x="735614" y="619600"/>
                  </a:lnTo>
                  <a:lnTo>
                    <a:pt x="1142014" y="309800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155575"/>
              <a:ext cx="1040414" cy="26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9" id="79"/>
          <p:cNvSpPr/>
          <p:nvPr/>
        </p:nvSpPr>
        <p:spPr>
          <a:xfrm flipH="false" flipV="false" rot="0">
            <a:off x="5297694" y="5982098"/>
            <a:ext cx="864420" cy="836130"/>
          </a:xfrm>
          <a:custGeom>
            <a:avLst/>
            <a:gdLst/>
            <a:ahLst/>
            <a:cxnLst/>
            <a:rect r="r" b="b" t="t" l="l"/>
            <a:pathLst>
              <a:path h="836130" w="864420">
                <a:moveTo>
                  <a:pt x="0" y="0"/>
                </a:moveTo>
                <a:lnTo>
                  <a:pt x="864421" y="0"/>
                </a:lnTo>
                <a:lnTo>
                  <a:pt x="864421" y="836130"/>
                </a:lnTo>
                <a:lnTo>
                  <a:pt x="0" y="836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0" id="8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68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767964" y="3002996"/>
            <a:ext cx="1322636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110</a:t>
            </a:r>
          </a:p>
        </p:txBody>
      </p:sp>
      <p:sp>
        <p:nvSpPr>
          <p:cNvPr name="AutoShape 82" id="82"/>
          <p:cNvSpPr/>
          <p:nvPr/>
        </p:nvSpPr>
        <p:spPr>
          <a:xfrm>
            <a:off x="5297694" y="5143500"/>
            <a:ext cx="227199" cy="2610143"/>
          </a:xfrm>
          <a:prstGeom prst="line">
            <a:avLst/>
          </a:prstGeom>
          <a:ln cap="flat" w="4762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83" id="83"/>
          <p:cNvSpPr/>
          <p:nvPr/>
        </p:nvSpPr>
        <p:spPr>
          <a:xfrm>
            <a:off x="615250" y="1961315"/>
            <a:ext cx="8970886" cy="0"/>
          </a:xfrm>
          <a:prstGeom prst="line">
            <a:avLst/>
          </a:prstGeom>
          <a:ln cap="flat" w="38100">
            <a:solidFill>
              <a:srgbClr val="DA0307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84" id="84"/>
          <p:cNvSpPr txBox="true"/>
          <p:nvPr/>
        </p:nvSpPr>
        <p:spPr>
          <a:xfrm rot="0">
            <a:off x="1028700" y="1026712"/>
            <a:ext cx="4280998" cy="82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8B3DFF"/>
                </a:solidFill>
                <a:latin typeface="Pacifico"/>
                <a:ea typeface="Pacifico"/>
                <a:cs typeface="Pacifico"/>
                <a:sym typeface="Pacifico"/>
              </a:rPr>
              <a:t>Ví dụ: Xóa nút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767964" y="2121217"/>
            <a:ext cx="5220177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node 110, 105, 45,50,30</a:t>
            </a:r>
          </a:p>
        </p:txBody>
      </p:sp>
    </p:spTree>
  </p:cSld>
  <p:clrMapOvr>
    <a:masterClrMapping/>
  </p:clrMapOvr>
  <p:transition spd="slow">
    <p:fade/>
  </p:transition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765330" y="3303034"/>
            <a:ext cx="5546865" cy="5094921"/>
            <a:chOff x="0" y="0"/>
            <a:chExt cx="7395820" cy="679322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459181" y="1902688"/>
              <a:ext cx="1102534" cy="110253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438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11" id="11"/>
            <p:cNvSpPr/>
            <p:nvPr/>
          </p:nvSpPr>
          <p:spPr>
            <a:xfrm flipH="true">
              <a:off x="551267" y="3005222"/>
              <a:ext cx="1459181" cy="52201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2" id="12"/>
            <p:cNvSpPr/>
            <p:nvPr/>
          </p:nvSpPr>
          <p:spPr>
            <a:xfrm flipH="true">
              <a:off x="2010448" y="1102534"/>
              <a:ext cx="1796987" cy="80015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3807435" y="1102534"/>
              <a:ext cx="1934583" cy="75855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4" id="14"/>
            <p:cNvGrpSpPr/>
            <p:nvPr/>
          </p:nvGrpSpPr>
          <p:grpSpPr>
            <a:xfrm rot="0">
              <a:off x="3256168" y="0"/>
              <a:ext cx="1102534" cy="110253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5190751" y="1861090"/>
              <a:ext cx="1102534" cy="110253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sp>
          <p:nvSpPr>
            <p:cNvPr name="AutoShape 20" id="20"/>
            <p:cNvSpPr/>
            <p:nvPr/>
          </p:nvSpPr>
          <p:spPr>
            <a:xfrm>
              <a:off x="5742019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1" id="21"/>
            <p:cNvSpPr/>
            <p:nvPr/>
          </p:nvSpPr>
          <p:spPr>
            <a:xfrm flipH="true">
              <a:off x="4639484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2010448" y="3005222"/>
              <a:ext cx="1188769" cy="52201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3" id="23"/>
            <p:cNvGrpSpPr/>
            <p:nvPr/>
          </p:nvGrpSpPr>
          <p:grpSpPr>
            <a:xfrm rot="0">
              <a:off x="0" y="3527240"/>
              <a:ext cx="1102534" cy="1102534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</a:t>
                </a: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2647950" y="3527240"/>
              <a:ext cx="1102534" cy="1102534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30</a:t>
                </a: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4088217" y="3527240"/>
              <a:ext cx="1102534" cy="1102534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6293286" y="3527240"/>
              <a:ext cx="1102534" cy="1102534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2647950" y="5696574"/>
              <a:ext cx="1102534" cy="1096654"/>
              <a:chOff x="0" y="0"/>
              <a:chExt cx="812800" cy="808465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08465"/>
              </a:xfrm>
              <a:custGeom>
                <a:avLst/>
                <a:gdLst/>
                <a:ahLst/>
                <a:cxnLst/>
                <a:rect r="r" b="b" t="t" l="l"/>
                <a:pathLst>
                  <a:path h="808465" w="812800">
                    <a:moveTo>
                      <a:pt x="406400" y="0"/>
                    </a:moveTo>
                    <a:cubicBezTo>
                      <a:pt x="181951" y="0"/>
                      <a:pt x="0" y="180981"/>
                      <a:pt x="0" y="404232"/>
                    </a:cubicBezTo>
                    <a:cubicBezTo>
                      <a:pt x="0" y="627484"/>
                      <a:pt x="181951" y="808465"/>
                      <a:pt x="406400" y="808465"/>
                    </a:cubicBezTo>
                    <a:cubicBezTo>
                      <a:pt x="630849" y="808465"/>
                      <a:pt x="812800" y="627484"/>
                      <a:pt x="812800" y="404232"/>
                    </a:cubicBezTo>
                    <a:cubicBezTo>
                      <a:pt x="812800" y="18098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28169"/>
                <a:ext cx="660400" cy="7045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45</a:t>
                </a:r>
              </a:p>
            </p:txBody>
          </p:sp>
        </p:grpSp>
        <p:sp>
          <p:nvSpPr>
            <p:cNvPr name="AutoShape 38" id="38"/>
            <p:cNvSpPr/>
            <p:nvPr/>
          </p:nvSpPr>
          <p:spPr>
            <a:xfrm>
              <a:off x="3199217" y="4629774"/>
              <a:ext cx="0" cy="1066800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TextBox 39" id="3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69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70122" y="3002996"/>
            <a:ext cx="1318320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45</a:t>
            </a:r>
          </a:p>
        </p:txBody>
      </p:sp>
      <p:sp>
        <p:nvSpPr>
          <p:cNvPr name="AutoShape 41" id="41"/>
          <p:cNvSpPr/>
          <p:nvPr/>
        </p:nvSpPr>
        <p:spPr>
          <a:xfrm>
            <a:off x="615250" y="1961315"/>
            <a:ext cx="8970886" cy="0"/>
          </a:xfrm>
          <a:prstGeom prst="line">
            <a:avLst/>
          </a:prstGeom>
          <a:ln cap="flat" w="38100">
            <a:solidFill>
              <a:srgbClr val="DA0307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42" id="42"/>
          <p:cNvSpPr txBox="true"/>
          <p:nvPr/>
        </p:nvSpPr>
        <p:spPr>
          <a:xfrm rot="0">
            <a:off x="1028700" y="1026712"/>
            <a:ext cx="4280998" cy="82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8B3DFF"/>
                </a:solidFill>
                <a:latin typeface="Pacifico"/>
                <a:ea typeface="Pacifico"/>
                <a:cs typeface="Pacifico"/>
                <a:sym typeface="Pacifico"/>
              </a:rPr>
              <a:t>Ví dụ: Xóa nút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67964" y="2121217"/>
            <a:ext cx="5220177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node 110, 105, 45,50,30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62954" y="923925"/>
            <a:ext cx="6510168" cy="93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D40C0C"/>
                </a:solidFill>
                <a:latin typeface="Pacifico"/>
                <a:ea typeface="Pacifico"/>
                <a:cs typeface="Pacifico"/>
                <a:sym typeface="Pacifico"/>
              </a:rPr>
              <a:t>Lịch sử cây đỏ đen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4350" y="2517827"/>
            <a:ext cx="15207375" cy="506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Năm 1972, Rudolf Bayer đã phát minh ra cấu trúc dữ liệu là trường hợp bậc 4 đặc biệt của B-tree. Tuy nhiên, chúng không phải là cây nhị phân tìm kiếm. Bayer gọi chúng là ‘B-tree nhị phân đối xứng' trong bài báo của mình và sau đó chúng trở nên phổ biến như 2–3–4 cây.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Trong bài báo năm 1978, Leonidas J. Guibas và Robert Sedgewick đã suy ra </a:t>
            </a:r>
            <a:r>
              <a:rPr lang="en-US" sz="3199">
                <a:solidFill>
                  <a:srgbClr val="D40C0C"/>
                </a:solidFill>
                <a:latin typeface="Poppins"/>
                <a:ea typeface="Poppins"/>
                <a:cs typeface="Poppins"/>
                <a:sym typeface="Poppins"/>
              </a:rPr>
              <a:t>cây đỏ đen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từ </a:t>
            </a:r>
            <a:r>
              <a:rPr lang="en-US" sz="3199">
                <a:solidFill>
                  <a:srgbClr val="D40C0C"/>
                </a:solidFill>
                <a:latin typeface="Poppins"/>
                <a:ea typeface="Poppins"/>
                <a:cs typeface="Poppins"/>
                <a:sym typeface="Poppins"/>
              </a:rPr>
              <a:t>cây B-tree nhị phân đối xứng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Màu đỏ được chọn vì đây là màu đẹp nhất được tạo ra từ máy in laser màu nơi ông làm việc.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765330" y="3303034"/>
            <a:ext cx="5546865" cy="3472330"/>
            <a:chOff x="0" y="0"/>
            <a:chExt cx="7395820" cy="462977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459181" y="1902688"/>
              <a:ext cx="1102534" cy="110253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11" id="11"/>
            <p:cNvSpPr/>
            <p:nvPr/>
          </p:nvSpPr>
          <p:spPr>
            <a:xfrm flipH="true">
              <a:off x="551267" y="3005222"/>
              <a:ext cx="1459181" cy="52201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2" id="12"/>
            <p:cNvSpPr/>
            <p:nvPr/>
          </p:nvSpPr>
          <p:spPr>
            <a:xfrm flipH="true">
              <a:off x="2010448" y="1102534"/>
              <a:ext cx="1796987" cy="80015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3807435" y="1102534"/>
              <a:ext cx="1934583" cy="75855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4" id="14"/>
            <p:cNvGrpSpPr/>
            <p:nvPr/>
          </p:nvGrpSpPr>
          <p:grpSpPr>
            <a:xfrm rot="0">
              <a:off x="3256168" y="0"/>
              <a:ext cx="1102534" cy="110253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5190751" y="1861090"/>
              <a:ext cx="1102534" cy="110253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sp>
          <p:nvSpPr>
            <p:cNvPr name="AutoShape 20" id="20"/>
            <p:cNvSpPr/>
            <p:nvPr/>
          </p:nvSpPr>
          <p:spPr>
            <a:xfrm>
              <a:off x="5742019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1" id="21"/>
            <p:cNvSpPr/>
            <p:nvPr/>
          </p:nvSpPr>
          <p:spPr>
            <a:xfrm flipH="true">
              <a:off x="4639484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2010448" y="3005222"/>
              <a:ext cx="1188769" cy="52201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3" id="23"/>
            <p:cNvGrpSpPr/>
            <p:nvPr/>
          </p:nvGrpSpPr>
          <p:grpSpPr>
            <a:xfrm rot="0">
              <a:off x="0" y="3527240"/>
              <a:ext cx="1102534" cy="1102534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</a:t>
                </a: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2647950" y="3527240"/>
              <a:ext cx="1102534" cy="1102534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30</a:t>
                </a: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4088217" y="3527240"/>
              <a:ext cx="1102534" cy="1102534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6293286" y="3527240"/>
              <a:ext cx="1102534" cy="1102534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</p:grpSp>
      <p:sp>
        <p:nvSpPr>
          <p:cNvPr name="TextBox 35" id="3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70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70122" y="3002996"/>
            <a:ext cx="1318320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45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535027" y="3002996"/>
            <a:ext cx="1318022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50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906069" y="3450672"/>
            <a:ext cx="4839146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Node 50 là node có 2 con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7675371" y="4171949"/>
            <a:ext cx="8050726" cy="971551"/>
            <a:chOff x="0" y="0"/>
            <a:chExt cx="10734302" cy="129540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276068"/>
              <a:ext cx="880265" cy="880265"/>
            </a:xfrm>
            <a:custGeom>
              <a:avLst/>
              <a:gdLst/>
              <a:ahLst/>
              <a:cxnLst/>
              <a:rect r="r" b="b" t="t" l="l"/>
              <a:pathLst>
                <a:path h="880265" w="880265">
                  <a:moveTo>
                    <a:pt x="0" y="0"/>
                  </a:moveTo>
                  <a:lnTo>
                    <a:pt x="880265" y="0"/>
                  </a:lnTo>
                  <a:lnTo>
                    <a:pt x="880265" y="880265"/>
                  </a:lnTo>
                  <a:lnTo>
                    <a:pt x="0" y="880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1134348" y="-76200"/>
              <a:ext cx="9599954" cy="1371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Tìm node thay thế</a:t>
              </a:r>
            </a:p>
            <a:p>
              <a:pPr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( node lớn nhất của cây con bên trái) </a:t>
              </a:r>
            </a:p>
          </p:txBody>
        </p:sp>
      </p:grpSp>
      <p:sp>
        <p:nvSpPr>
          <p:cNvPr name="AutoShape 42" id="42"/>
          <p:cNvSpPr/>
          <p:nvPr/>
        </p:nvSpPr>
        <p:spPr>
          <a:xfrm>
            <a:off x="615250" y="1961315"/>
            <a:ext cx="8970886" cy="0"/>
          </a:xfrm>
          <a:prstGeom prst="line">
            <a:avLst/>
          </a:prstGeom>
          <a:ln cap="flat" w="38100">
            <a:solidFill>
              <a:srgbClr val="DA0307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43" id="43"/>
          <p:cNvSpPr txBox="true"/>
          <p:nvPr/>
        </p:nvSpPr>
        <p:spPr>
          <a:xfrm rot="0">
            <a:off x="1028700" y="1026712"/>
            <a:ext cx="4280998" cy="82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8B3DFF"/>
                </a:solidFill>
                <a:latin typeface="Pacifico"/>
                <a:ea typeface="Pacifico"/>
                <a:cs typeface="Pacifico"/>
                <a:sym typeface="Pacifico"/>
              </a:rPr>
              <a:t>Ví dụ: Xóa nút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67964" y="2121217"/>
            <a:ext cx="5220177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node 110, 105, 45,50,30</a:t>
            </a:r>
          </a:p>
        </p:txBody>
      </p:sp>
    </p:spTree>
  </p:cSld>
  <p:clrMapOvr>
    <a:masterClrMapping/>
  </p:clrMapOvr>
  <p:transition spd="slow">
    <p:fade/>
  </p:transition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765330" y="3303034"/>
            <a:ext cx="5546865" cy="3472330"/>
            <a:chOff x="0" y="0"/>
            <a:chExt cx="7395820" cy="462977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459181" y="1902688"/>
              <a:ext cx="1102534" cy="110253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11" id="11"/>
            <p:cNvSpPr/>
            <p:nvPr/>
          </p:nvSpPr>
          <p:spPr>
            <a:xfrm flipH="true">
              <a:off x="551267" y="3005222"/>
              <a:ext cx="1459181" cy="52201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2" id="12"/>
            <p:cNvSpPr/>
            <p:nvPr/>
          </p:nvSpPr>
          <p:spPr>
            <a:xfrm flipH="true">
              <a:off x="2010448" y="1102534"/>
              <a:ext cx="1796987" cy="80015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3807435" y="1102534"/>
              <a:ext cx="1934583" cy="75855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4" id="14"/>
            <p:cNvGrpSpPr/>
            <p:nvPr/>
          </p:nvGrpSpPr>
          <p:grpSpPr>
            <a:xfrm rot="0">
              <a:off x="3256168" y="0"/>
              <a:ext cx="1102534" cy="110253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30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5190751" y="1861090"/>
              <a:ext cx="1102534" cy="110253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sp>
          <p:nvSpPr>
            <p:cNvPr name="AutoShape 20" id="20"/>
            <p:cNvSpPr/>
            <p:nvPr/>
          </p:nvSpPr>
          <p:spPr>
            <a:xfrm>
              <a:off x="5742019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1" id="21"/>
            <p:cNvSpPr/>
            <p:nvPr/>
          </p:nvSpPr>
          <p:spPr>
            <a:xfrm flipH="true">
              <a:off x="4639484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2010448" y="3005222"/>
              <a:ext cx="1188769" cy="52201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3" id="23"/>
            <p:cNvGrpSpPr/>
            <p:nvPr/>
          </p:nvGrpSpPr>
          <p:grpSpPr>
            <a:xfrm rot="0">
              <a:off x="0" y="3527240"/>
              <a:ext cx="1102534" cy="1102534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</a:t>
                </a: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2647950" y="3527240"/>
              <a:ext cx="1102534" cy="1102534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4088217" y="3527240"/>
              <a:ext cx="1102534" cy="1102534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6293286" y="3527240"/>
              <a:ext cx="1102534" cy="1102534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</p:grpSp>
      <p:sp>
        <p:nvSpPr>
          <p:cNvPr name="Freeform 35" id="35"/>
          <p:cNvSpPr/>
          <p:nvPr/>
        </p:nvSpPr>
        <p:spPr>
          <a:xfrm flipH="false" flipV="false" rot="0">
            <a:off x="7675371" y="4379000"/>
            <a:ext cx="660199" cy="660199"/>
          </a:xfrm>
          <a:custGeom>
            <a:avLst/>
            <a:gdLst/>
            <a:ahLst/>
            <a:cxnLst/>
            <a:rect r="r" b="b" t="t" l="l"/>
            <a:pathLst>
              <a:path h="660199" w="660199">
                <a:moveTo>
                  <a:pt x="0" y="0"/>
                </a:moveTo>
                <a:lnTo>
                  <a:pt x="660199" y="0"/>
                </a:lnTo>
                <a:lnTo>
                  <a:pt x="660199" y="660199"/>
                </a:lnTo>
                <a:lnTo>
                  <a:pt x="0" y="660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2693551" y="5933226"/>
            <a:ext cx="845212" cy="842138"/>
          </a:xfrm>
          <a:custGeom>
            <a:avLst/>
            <a:gdLst/>
            <a:ahLst/>
            <a:cxnLst/>
            <a:rect r="r" b="b" t="t" l="l"/>
            <a:pathLst>
              <a:path h="842138" w="845212">
                <a:moveTo>
                  <a:pt x="0" y="0"/>
                </a:moveTo>
                <a:lnTo>
                  <a:pt x="845211" y="0"/>
                </a:lnTo>
                <a:lnTo>
                  <a:pt x="845211" y="842138"/>
                </a:lnTo>
                <a:lnTo>
                  <a:pt x="0" y="8421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71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70122" y="3002996"/>
            <a:ext cx="1318320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45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535027" y="3002996"/>
            <a:ext cx="1318022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50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906069" y="3450672"/>
            <a:ext cx="4839146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Node 50 là node có 2 con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526132" y="4095749"/>
            <a:ext cx="7169944" cy="10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Tìm node thay thế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 node lớn nhất của cây con bên trái) </a:t>
            </a:r>
          </a:p>
        </p:txBody>
      </p:sp>
      <p:sp>
        <p:nvSpPr>
          <p:cNvPr name="AutoShape 42" id="42"/>
          <p:cNvSpPr/>
          <p:nvPr/>
        </p:nvSpPr>
        <p:spPr>
          <a:xfrm>
            <a:off x="615250" y="1961315"/>
            <a:ext cx="8970886" cy="0"/>
          </a:xfrm>
          <a:prstGeom prst="line">
            <a:avLst/>
          </a:prstGeom>
          <a:ln cap="flat" w="38100">
            <a:solidFill>
              <a:srgbClr val="DA0307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43" id="43"/>
          <p:cNvSpPr txBox="true"/>
          <p:nvPr/>
        </p:nvSpPr>
        <p:spPr>
          <a:xfrm rot="0">
            <a:off x="1028700" y="1026712"/>
            <a:ext cx="4280998" cy="82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8B3DFF"/>
                </a:solidFill>
                <a:latin typeface="Pacifico"/>
                <a:ea typeface="Pacifico"/>
                <a:cs typeface="Pacifico"/>
                <a:sym typeface="Pacifico"/>
              </a:rPr>
              <a:t>Ví dụ: Xóa nút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67964" y="2121217"/>
            <a:ext cx="5220177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node 110, 105, 45,50,30</a:t>
            </a:r>
          </a:p>
        </p:txBody>
      </p:sp>
    </p:spTree>
  </p:cSld>
  <p:clrMapOvr>
    <a:masterClrMapping/>
  </p:clrMapOvr>
  <p:transition spd="slow">
    <p:fade/>
  </p:transition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765330" y="3303034"/>
            <a:ext cx="5546865" cy="3472330"/>
            <a:chOff x="0" y="0"/>
            <a:chExt cx="7395820" cy="462977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459181" y="1902688"/>
              <a:ext cx="1102534" cy="110253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11" id="11"/>
            <p:cNvSpPr/>
            <p:nvPr/>
          </p:nvSpPr>
          <p:spPr>
            <a:xfrm flipH="true">
              <a:off x="551267" y="3005222"/>
              <a:ext cx="1459181" cy="52201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2" id="12"/>
            <p:cNvSpPr/>
            <p:nvPr/>
          </p:nvSpPr>
          <p:spPr>
            <a:xfrm flipH="true">
              <a:off x="2010448" y="1102534"/>
              <a:ext cx="1796987" cy="80015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3807435" y="1102534"/>
              <a:ext cx="1934583" cy="75855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4" id="14"/>
            <p:cNvGrpSpPr/>
            <p:nvPr/>
          </p:nvGrpSpPr>
          <p:grpSpPr>
            <a:xfrm rot="0">
              <a:off x="3256168" y="0"/>
              <a:ext cx="1102534" cy="110253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30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5190751" y="1861090"/>
              <a:ext cx="1102534" cy="110253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sp>
          <p:nvSpPr>
            <p:cNvPr name="AutoShape 20" id="20"/>
            <p:cNvSpPr/>
            <p:nvPr/>
          </p:nvSpPr>
          <p:spPr>
            <a:xfrm>
              <a:off x="5742019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1" id="21"/>
            <p:cNvSpPr/>
            <p:nvPr/>
          </p:nvSpPr>
          <p:spPr>
            <a:xfrm flipH="true">
              <a:off x="4639484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2010448" y="3005222"/>
              <a:ext cx="1188769" cy="52201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3" id="23"/>
            <p:cNvGrpSpPr/>
            <p:nvPr/>
          </p:nvGrpSpPr>
          <p:grpSpPr>
            <a:xfrm rot="0">
              <a:off x="0" y="3527240"/>
              <a:ext cx="1102534" cy="1102534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</a:t>
                </a: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2647950" y="3527240"/>
              <a:ext cx="1102534" cy="1102534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4088217" y="3527240"/>
              <a:ext cx="1102534" cy="1102534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6293286" y="3527240"/>
              <a:ext cx="1102534" cy="1102534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  <p:sp>
          <p:nvSpPr>
            <p:cNvPr name="Freeform 35" id="35"/>
            <p:cNvSpPr/>
            <p:nvPr/>
          </p:nvSpPr>
          <p:spPr>
            <a:xfrm flipH="false" flipV="false" rot="0">
              <a:off x="2570961" y="3506923"/>
              <a:ext cx="1126949" cy="1122851"/>
            </a:xfrm>
            <a:custGeom>
              <a:avLst/>
              <a:gdLst/>
              <a:ahLst/>
              <a:cxnLst/>
              <a:rect r="r" b="b" t="t" l="l"/>
              <a:pathLst>
                <a:path h="1122851" w="1126949">
                  <a:moveTo>
                    <a:pt x="0" y="0"/>
                  </a:moveTo>
                  <a:lnTo>
                    <a:pt x="1126949" y="0"/>
                  </a:lnTo>
                  <a:lnTo>
                    <a:pt x="1126949" y="1122851"/>
                  </a:lnTo>
                  <a:lnTo>
                    <a:pt x="0" y="1122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7251290" y="5039199"/>
            <a:ext cx="1367323" cy="741842"/>
            <a:chOff x="0" y="0"/>
            <a:chExt cx="1142014" cy="6196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42014" cy="619600"/>
            </a:xfrm>
            <a:custGeom>
              <a:avLst/>
              <a:gdLst/>
              <a:ahLst/>
              <a:cxnLst/>
              <a:rect r="r" b="b" t="t" l="l"/>
              <a:pathLst>
                <a:path h="619600" w="1142014">
                  <a:moveTo>
                    <a:pt x="1142014" y="309800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416400"/>
                  </a:lnTo>
                  <a:lnTo>
                    <a:pt x="735614" y="416400"/>
                  </a:lnTo>
                  <a:lnTo>
                    <a:pt x="735614" y="619600"/>
                  </a:lnTo>
                  <a:lnTo>
                    <a:pt x="1142014" y="309800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55575"/>
              <a:ext cx="1040414" cy="26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924392" y="6758341"/>
            <a:ext cx="2480702" cy="1283598"/>
            <a:chOff x="0" y="0"/>
            <a:chExt cx="3307603" cy="1711464"/>
          </a:xfrm>
        </p:grpSpPr>
        <p:sp>
          <p:nvSpPr>
            <p:cNvPr name="AutoShape 40" id="40"/>
            <p:cNvSpPr/>
            <p:nvPr/>
          </p:nvSpPr>
          <p:spPr>
            <a:xfrm>
              <a:off x="1589019" y="22698"/>
              <a:ext cx="1167316" cy="58623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1" id="41"/>
            <p:cNvSpPr/>
            <p:nvPr/>
          </p:nvSpPr>
          <p:spPr>
            <a:xfrm flipH="true">
              <a:off x="551267" y="22698"/>
              <a:ext cx="1102534" cy="58623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42" id="42"/>
            <p:cNvGrpSpPr/>
            <p:nvPr/>
          </p:nvGrpSpPr>
          <p:grpSpPr>
            <a:xfrm rot="0">
              <a:off x="0" y="608930"/>
              <a:ext cx="1102534" cy="1102534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NIL</a:t>
                </a: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2205068" y="608930"/>
              <a:ext cx="1102534" cy="1102534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NIL</a:t>
                </a:r>
              </a:p>
            </p:txBody>
          </p:sp>
        </p:grpSp>
      </p:grpSp>
      <p:grpSp>
        <p:nvGrpSpPr>
          <p:cNvPr name="Group 48" id="48"/>
          <p:cNvGrpSpPr/>
          <p:nvPr/>
        </p:nvGrpSpPr>
        <p:grpSpPr>
          <a:xfrm rot="0">
            <a:off x="9557708" y="3303034"/>
            <a:ext cx="5546865" cy="3520491"/>
            <a:chOff x="0" y="0"/>
            <a:chExt cx="7395820" cy="4693988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1459181" y="1902688"/>
              <a:ext cx="1102534" cy="1102534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52" id="52"/>
            <p:cNvSpPr/>
            <p:nvPr/>
          </p:nvSpPr>
          <p:spPr>
            <a:xfrm flipH="true">
              <a:off x="551267" y="3005222"/>
              <a:ext cx="1459181" cy="52201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3" id="53"/>
            <p:cNvSpPr/>
            <p:nvPr/>
          </p:nvSpPr>
          <p:spPr>
            <a:xfrm flipH="true">
              <a:off x="2010448" y="1102534"/>
              <a:ext cx="1796987" cy="80015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3807435" y="1102534"/>
              <a:ext cx="1934583" cy="75855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55" id="55"/>
            <p:cNvGrpSpPr/>
            <p:nvPr/>
          </p:nvGrpSpPr>
          <p:grpSpPr>
            <a:xfrm rot="0">
              <a:off x="3256168" y="0"/>
              <a:ext cx="1102534" cy="1102534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30</a:t>
                </a: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5190751" y="1861090"/>
              <a:ext cx="1102534" cy="1102534"/>
              <a:chOff x="0" y="0"/>
              <a:chExt cx="812800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sp>
          <p:nvSpPr>
            <p:cNvPr name="AutoShape 61" id="61"/>
            <p:cNvSpPr/>
            <p:nvPr/>
          </p:nvSpPr>
          <p:spPr>
            <a:xfrm>
              <a:off x="5742019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2" id="62"/>
            <p:cNvSpPr/>
            <p:nvPr/>
          </p:nvSpPr>
          <p:spPr>
            <a:xfrm flipH="true">
              <a:off x="4639484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63" id="63"/>
            <p:cNvGrpSpPr/>
            <p:nvPr/>
          </p:nvGrpSpPr>
          <p:grpSpPr>
            <a:xfrm rot="0">
              <a:off x="0" y="3527240"/>
              <a:ext cx="1102534" cy="1102534"/>
              <a:chOff x="0" y="0"/>
              <a:chExt cx="8128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</a:t>
                </a: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4088217" y="3527240"/>
              <a:ext cx="1102534" cy="1102534"/>
              <a:chOff x="0" y="0"/>
              <a:chExt cx="812800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6293286" y="3527240"/>
              <a:ext cx="1102534" cy="1102534"/>
              <a:chOff x="0" y="0"/>
              <a:chExt cx="812800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  <p:sp>
          <p:nvSpPr>
            <p:cNvPr name="AutoShape 72" id="72"/>
            <p:cNvSpPr/>
            <p:nvPr/>
          </p:nvSpPr>
          <p:spPr>
            <a:xfrm>
              <a:off x="2010448" y="3005222"/>
              <a:ext cx="1114096" cy="58623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73" id="73"/>
            <p:cNvGrpSpPr/>
            <p:nvPr/>
          </p:nvGrpSpPr>
          <p:grpSpPr>
            <a:xfrm rot="0">
              <a:off x="2573277" y="3591454"/>
              <a:ext cx="1102534" cy="1102534"/>
              <a:chOff x="0" y="0"/>
              <a:chExt cx="812800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NIL</a:t>
                </a: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2356853" y="3926297"/>
              <a:ext cx="432848" cy="432848"/>
              <a:chOff x="0" y="0"/>
              <a:chExt cx="812800" cy="81280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TextBox 79" id="7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72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770122" y="3002996"/>
            <a:ext cx="1318320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45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9535027" y="3002996"/>
            <a:ext cx="1318022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50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028700" y="8239124"/>
            <a:ext cx="5645702" cy="154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Node cần xóa có 2 con màu đen và node anh em có màu đen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0269874" y="7753349"/>
            <a:ext cx="461522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Đổi node 10 sang màu đỏ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0265409" y="8501062"/>
            <a:ext cx="3783806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Đổi 25 sang màu đen</a:t>
            </a:r>
          </a:p>
        </p:txBody>
      </p:sp>
      <p:sp>
        <p:nvSpPr>
          <p:cNvPr name="AutoShape 85" id="85"/>
          <p:cNvSpPr/>
          <p:nvPr/>
        </p:nvSpPr>
        <p:spPr>
          <a:xfrm>
            <a:off x="615250" y="1961315"/>
            <a:ext cx="8970886" cy="0"/>
          </a:xfrm>
          <a:prstGeom prst="line">
            <a:avLst/>
          </a:prstGeom>
          <a:ln cap="flat" w="38100">
            <a:solidFill>
              <a:srgbClr val="DA0307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86" id="86"/>
          <p:cNvSpPr txBox="true"/>
          <p:nvPr/>
        </p:nvSpPr>
        <p:spPr>
          <a:xfrm rot="0">
            <a:off x="1028700" y="1026712"/>
            <a:ext cx="4280998" cy="82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8B3DFF"/>
                </a:solidFill>
                <a:latin typeface="Pacifico"/>
                <a:ea typeface="Pacifico"/>
                <a:cs typeface="Pacifico"/>
                <a:sym typeface="Pacifico"/>
              </a:rPr>
              <a:t>Ví dụ: Xóa nút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767964" y="2121217"/>
            <a:ext cx="5220177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node 110, 105, 45,50,30</a:t>
            </a:r>
          </a:p>
        </p:txBody>
      </p:sp>
    </p:spTree>
  </p:cSld>
  <p:clrMapOvr>
    <a:masterClrMapping/>
  </p:clrMapOvr>
  <p:transition spd="slow">
    <p:fade/>
  </p:transition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765330" y="3303034"/>
            <a:ext cx="5546865" cy="3472330"/>
            <a:chOff x="0" y="0"/>
            <a:chExt cx="7395820" cy="462977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459181" y="1902688"/>
              <a:ext cx="1102534" cy="110253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11" id="11"/>
            <p:cNvSpPr/>
            <p:nvPr/>
          </p:nvSpPr>
          <p:spPr>
            <a:xfrm flipH="true">
              <a:off x="551267" y="3005222"/>
              <a:ext cx="1459181" cy="52201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2" id="12"/>
            <p:cNvSpPr/>
            <p:nvPr/>
          </p:nvSpPr>
          <p:spPr>
            <a:xfrm flipH="true">
              <a:off x="2010448" y="1102534"/>
              <a:ext cx="1796987" cy="80015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3807435" y="1102534"/>
              <a:ext cx="1934583" cy="75855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4" id="14"/>
            <p:cNvGrpSpPr/>
            <p:nvPr/>
          </p:nvGrpSpPr>
          <p:grpSpPr>
            <a:xfrm rot="0">
              <a:off x="3256168" y="0"/>
              <a:ext cx="1102534" cy="110253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30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5190751" y="1861090"/>
              <a:ext cx="1102534" cy="110253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sp>
          <p:nvSpPr>
            <p:cNvPr name="AutoShape 20" id="20"/>
            <p:cNvSpPr/>
            <p:nvPr/>
          </p:nvSpPr>
          <p:spPr>
            <a:xfrm>
              <a:off x="5742019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1" id="21"/>
            <p:cNvSpPr/>
            <p:nvPr/>
          </p:nvSpPr>
          <p:spPr>
            <a:xfrm flipH="true">
              <a:off x="4639484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2010448" y="3005222"/>
              <a:ext cx="1188769" cy="52201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3" id="23"/>
            <p:cNvGrpSpPr/>
            <p:nvPr/>
          </p:nvGrpSpPr>
          <p:grpSpPr>
            <a:xfrm rot="0">
              <a:off x="0" y="3527240"/>
              <a:ext cx="1102534" cy="1102534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</a:t>
                </a: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2647950" y="3527240"/>
              <a:ext cx="1102534" cy="1102534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50</a:t>
                </a: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4088217" y="3527240"/>
              <a:ext cx="1102534" cy="1102534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6293286" y="3527240"/>
              <a:ext cx="1102534" cy="1102534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  <p:sp>
          <p:nvSpPr>
            <p:cNvPr name="Freeform 35" id="35"/>
            <p:cNvSpPr/>
            <p:nvPr/>
          </p:nvSpPr>
          <p:spPr>
            <a:xfrm flipH="false" flipV="false" rot="0">
              <a:off x="2570961" y="3506923"/>
              <a:ext cx="1126949" cy="1122851"/>
            </a:xfrm>
            <a:custGeom>
              <a:avLst/>
              <a:gdLst/>
              <a:ahLst/>
              <a:cxnLst/>
              <a:rect r="r" b="b" t="t" l="l"/>
              <a:pathLst>
                <a:path h="1122851" w="1126949">
                  <a:moveTo>
                    <a:pt x="0" y="0"/>
                  </a:moveTo>
                  <a:lnTo>
                    <a:pt x="1126949" y="0"/>
                  </a:lnTo>
                  <a:lnTo>
                    <a:pt x="1126949" y="1122851"/>
                  </a:lnTo>
                  <a:lnTo>
                    <a:pt x="0" y="1122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7251290" y="5039199"/>
            <a:ext cx="1367323" cy="741842"/>
            <a:chOff x="0" y="0"/>
            <a:chExt cx="1142014" cy="6196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42014" cy="619600"/>
            </a:xfrm>
            <a:custGeom>
              <a:avLst/>
              <a:gdLst/>
              <a:ahLst/>
              <a:cxnLst/>
              <a:rect r="r" b="b" t="t" l="l"/>
              <a:pathLst>
                <a:path h="619600" w="1142014">
                  <a:moveTo>
                    <a:pt x="1142014" y="309800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416400"/>
                  </a:lnTo>
                  <a:lnTo>
                    <a:pt x="735614" y="416400"/>
                  </a:lnTo>
                  <a:lnTo>
                    <a:pt x="735614" y="619600"/>
                  </a:lnTo>
                  <a:lnTo>
                    <a:pt x="1142014" y="309800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55575"/>
              <a:ext cx="1040414" cy="26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924392" y="6758341"/>
            <a:ext cx="2480702" cy="1283598"/>
            <a:chOff x="0" y="0"/>
            <a:chExt cx="3307603" cy="1711464"/>
          </a:xfrm>
        </p:grpSpPr>
        <p:sp>
          <p:nvSpPr>
            <p:cNvPr name="AutoShape 40" id="40"/>
            <p:cNvSpPr/>
            <p:nvPr/>
          </p:nvSpPr>
          <p:spPr>
            <a:xfrm>
              <a:off x="1589019" y="22698"/>
              <a:ext cx="1167316" cy="58623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1" id="41"/>
            <p:cNvSpPr/>
            <p:nvPr/>
          </p:nvSpPr>
          <p:spPr>
            <a:xfrm flipH="true">
              <a:off x="551267" y="22698"/>
              <a:ext cx="1102534" cy="58623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42" id="42"/>
            <p:cNvGrpSpPr/>
            <p:nvPr/>
          </p:nvGrpSpPr>
          <p:grpSpPr>
            <a:xfrm rot="0">
              <a:off x="0" y="608930"/>
              <a:ext cx="1102534" cy="1102534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NIL</a:t>
                </a: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2205068" y="608930"/>
              <a:ext cx="1102534" cy="1102534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NIL</a:t>
                </a:r>
              </a:p>
            </p:txBody>
          </p:sp>
        </p:grpSp>
      </p:grpSp>
      <p:grpSp>
        <p:nvGrpSpPr>
          <p:cNvPr name="Group 48" id="48"/>
          <p:cNvGrpSpPr/>
          <p:nvPr/>
        </p:nvGrpSpPr>
        <p:grpSpPr>
          <a:xfrm rot="0">
            <a:off x="9557708" y="3303034"/>
            <a:ext cx="5546865" cy="3520491"/>
            <a:chOff x="0" y="0"/>
            <a:chExt cx="7395820" cy="4693988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1459181" y="1902688"/>
              <a:ext cx="1102534" cy="1102534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52" id="52"/>
            <p:cNvSpPr/>
            <p:nvPr/>
          </p:nvSpPr>
          <p:spPr>
            <a:xfrm flipH="true">
              <a:off x="551267" y="3005222"/>
              <a:ext cx="1459181" cy="52201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3" id="53"/>
            <p:cNvSpPr/>
            <p:nvPr/>
          </p:nvSpPr>
          <p:spPr>
            <a:xfrm flipH="true">
              <a:off x="2010448" y="1102534"/>
              <a:ext cx="1796987" cy="80015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3807435" y="1102534"/>
              <a:ext cx="1934583" cy="75855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55" id="55"/>
            <p:cNvGrpSpPr/>
            <p:nvPr/>
          </p:nvGrpSpPr>
          <p:grpSpPr>
            <a:xfrm rot="0">
              <a:off x="3256168" y="0"/>
              <a:ext cx="1102534" cy="1102534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30</a:t>
                </a: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5190751" y="1861090"/>
              <a:ext cx="1102534" cy="1102534"/>
              <a:chOff x="0" y="0"/>
              <a:chExt cx="812800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sp>
          <p:nvSpPr>
            <p:cNvPr name="AutoShape 61" id="61"/>
            <p:cNvSpPr/>
            <p:nvPr/>
          </p:nvSpPr>
          <p:spPr>
            <a:xfrm>
              <a:off x="5742019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2" id="62"/>
            <p:cNvSpPr/>
            <p:nvPr/>
          </p:nvSpPr>
          <p:spPr>
            <a:xfrm flipH="true">
              <a:off x="4639484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63" id="63"/>
            <p:cNvGrpSpPr/>
            <p:nvPr/>
          </p:nvGrpSpPr>
          <p:grpSpPr>
            <a:xfrm rot="0">
              <a:off x="0" y="3527240"/>
              <a:ext cx="1102534" cy="1102534"/>
              <a:chOff x="0" y="0"/>
              <a:chExt cx="8128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</a:t>
                </a: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4088217" y="3527240"/>
              <a:ext cx="1102534" cy="1102534"/>
              <a:chOff x="0" y="0"/>
              <a:chExt cx="812800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6293286" y="3527240"/>
              <a:ext cx="1102534" cy="1102534"/>
              <a:chOff x="0" y="0"/>
              <a:chExt cx="812800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  <p:sp>
          <p:nvSpPr>
            <p:cNvPr name="AutoShape 72" id="72"/>
            <p:cNvSpPr/>
            <p:nvPr/>
          </p:nvSpPr>
          <p:spPr>
            <a:xfrm>
              <a:off x="2010448" y="3005222"/>
              <a:ext cx="1114096" cy="586232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73" id="73"/>
            <p:cNvGrpSpPr/>
            <p:nvPr/>
          </p:nvGrpSpPr>
          <p:grpSpPr>
            <a:xfrm rot="0">
              <a:off x="2573277" y="3591454"/>
              <a:ext cx="1102534" cy="1102534"/>
              <a:chOff x="0" y="0"/>
              <a:chExt cx="812800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NIL</a:t>
                </a: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2356853" y="3926297"/>
              <a:ext cx="432848" cy="432848"/>
              <a:chOff x="0" y="0"/>
              <a:chExt cx="812800" cy="81280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TextBox 79" id="7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73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770122" y="3002996"/>
            <a:ext cx="1318320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45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9535027" y="3002996"/>
            <a:ext cx="1318022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50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028700" y="8239124"/>
            <a:ext cx="5645702" cy="154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Node cần xóa có 2 con màu đen và node anh em có màu đen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0269874" y="7753349"/>
            <a:ext cx="461522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Đổi node 10 sang màu đỏ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0265409" y="8501062"/>
            <a:ext cx="3783806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Đổi 25 sang màu đen</a:t>
            </a:r>
          </a:p>
        </p:txBody>
      </p:sp>
      <p:sp>
        <p:nvSpPr>
          <p:cNvPr name="AutoShape 85" id="85"/>
          <p:cNvSpPr/>
          <p:nvPr/>
        </p:nvSpPr>
        <p:spPr>
          <a:xfrm>
            <a:off x="615250" y="1961315"/>
            <a:ext cx="8970886" cy="0"/>
          </a:xfrm>
          <a:prstGeom prst="line">
            <a:avLst/>
          </a:prstGeom>
          <a:ln cap="flat" w="38100">
            <a:solidFill>
              <a:srgbClr val="DA0307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86" id="86"/>
          <p:cNvSpPr txBox="true"/>
          <p:nvPr/>
        </p:nvSpPr>
        <p:spPr>
          <a:xfrm rot="0">
            <a:off x="1028700" y="1026712"/>
            <a:ext cx="4280998" cy="82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8B3DFF"/>
                </a:solidFill>
                <a:latin typeface="Pacifico"/>
                <a:ea typeface="Pacifico"/>
                <a:cs typeface="Pacifico"/>
                <a:sym typeface="Pacifico"/>
              </a:rPr>
              <a:t>Ví dụ: Xóa nút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767964" y="2121217"/>
            <a:ext cx="5220177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node 110, 105, 45,50,30</a:t>
            </a:r>
          </a:p>
        </p:txBody>
      </p:sp>
    </p:spTree>
  </p:cSld>
  <p:clrMapOvr>
    <a:masterClrMapping/>
  </p:clrMapOvr>
  <p:transition spd="slow">
    <p:fade/>
  </p:transition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765330" y="2953939"/>
            <a:ext cx="5546865" cy="3472330"/>
            <a:chOff x="0" y="0"/>
            <a:chExt cx="7395820" cy="462977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459181" y="1902688"/>
              <a:ext cx="1102534" cy="110253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11" id="11"/>
            <p:cNvSpPr/>
            <p:nvPr/>
          </p:nvSpPr>
          <p:spPr>
            <a:xfrm flipH="true">
              <a:off x="551267" y="3005222"/>
              <a:ext cx="1459181" cy="52201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2" id="12"/>
            <p:cNvSpPr/>
            <p:nvPr/>
          </p:nvSpPr>
          <p:spPr>
            <a:xfrm flipH="true">
              <a:off x="2010448" y="1102534"/>
              <a:ext cx="1796987" cy="80015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3807435" y="1102534"/>
              <a:ext cx="1934583" cy="75855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4" id="14"/>
            <p:cNvGrpSpPr/>
            <p:nvPr/>
          </p:nvGrpSpPr>
          <p:grpSpPr>
            <a:xfrm rot="0">
              <a:off x="3256168" y="0"/>
              <a:ext cx="1102534" cy="110253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30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5190751" y="1861090"/>
              <a:ext cx="1102534" cy="110253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sp>
          <p:nvSpPr>
            <p:cNvPr name="AutoShape 20" id="20"/>
            <p:cNvSpPr/>
            <p:nvPr/>
          </p:nvSpPr>
          <p:spPr>
            <a:xfrm>
              <a:off x="5742019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1" id="21"/>
            <p:cNvSpPr/>
            <p:nvPr/>
          </p:nvSpPr>
          <p:spPr>
            <a:xfrm flipH="true">
              <a:off x="4639484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2" id="22"/>
            <p:cNvGrpSpPr/>
            <p:nvPr/>
          </p:nvGrpSpPr>
          <p:grpSpPr>
            <a:xfrm rot="0">
              <a:off x="0" y="3527240"/>
              <a:ext cx="1102534" cy="110253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</a:t>
                </a: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4088217" y="3527240"/>
              <a:ext cx="1102534" cy="1102534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6293286" y="3527240"/>
              <a:ext cx="1102534" cy="1102534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</p:grpSp>
      <p:sp>
        <p:nvSpPr>
          <p:cNvPr name="TextBox 31" id="3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74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19056" y="2877739"/>
            <a:ext cx="1303139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30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7251290" y="5039199"/>
            <a:ext cx="1367323" cy="741842"/>
            <a:chOff x="0" y="0"/>
            <a:chExt cx="1142014" cy="6196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42014" cy="619600"/>
            </a:xfrm>
            <a:custGeom>
              <a:avLst/>
              <a:gdLst/>
              <a:ahLst/>
              <a:cxnLst/>
              <a:rect r="r" b="b" t="t" l="l"/>
              <a:pathLst>
                <a:path h="619600" w="1142014">
                  <a:moveTo>
                    <a:pt x="1142014" y="309800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416400"/>
                  </a:lnTo>
                  <a:lnTo>
                    <a:pt x="735614" y="416400"/>
                  </a:lnTo>
                  <a:lnTo>
                    <a:pt x="735614" y="619600"/>
                  </a:lnTo>
                  <a:lnTo>
                    <a:pt x="1142014" y="309800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155575"/>
              <a:ext cx="1040414" cy="26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881994" y="4301362"/>
            <a:ext cx="845212" cy="842138"/>
          </a:xfrm>
          <a:custGeom>
            <a:avLst/>
            <a:gdLst/>
            <a:ahLst/>
            <a:cxnLst/>
            <a:rect r="r" b="b" t="t" l="l"/>
            <a:pathLst>
              <a:path h="842138" w="845212">
                <a:moveTo>
                  <a:pt x="0" y="0"/>
                </a:moveTo>
                <a:lnTo>
                  <a:pt x="845211" y="0"/>
                </a:lnTo>
                <a:lnTo>
                  <a:pt x="845211" y="842138"/>
                </a:lnTo>
                <a:lnTo>
                  <a:pt x="0" y="842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7" id="37"/>
          <p:cNvSpPr/>
          <p:nvPr/>
        </p:nvSpPr>
        <p:spPr>
          <a:xfrm flipH="true">
            <a:off x="1028700" y="3401615"/>
            <a:ext cx="2141399" cy="2203954"/>
          </a:xfrm>
          <a:prstGeom prst="line">
            <a:avLst/>
          </a:prstGeom>
          <a:ln cap="flat" w="4762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grpSp>
        <p:nvGrpSpPr>
          <p:cNvPr name="Group 38" id="38"/>
          <p:cNvGrpSpPr/>
          <p:nvPr/>
        </p:nvGrpSpPr>
        <p:grpSpPr>
          <a:xfrm rot="0">
            <a:off x="10259290" y="2800401"/>
            <a:ext cx="4452479" cy="3472330"/>
            <a:chOff x="0" y="0"/>
            <a:chExt cx="5936639" cy="4629774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1902688"/>
              <a:ext cx="1102534" cy="1102534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</a:t>
                </a:r>
              </a:p>
            </p:txBody>
          </p:sp>
        </p:grpSp>
        <p:sp>
          <p:nvSpPr>
            <p:cNvPr name="AutoShape 42" id="42"/>
            <p:cNvSpPr/>
            <p:nvPr/>
          </p:nvSpPr>
          <p:spPr>
            <a:xfrm flipH="true">
              <a:off x="551267" y="1102534"/>
              <a:ext cx="1796987" cy="80015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2348254" y="1102534"/>
              <a:ext cx="1934583" cy="75855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44" id="44"/>
            <p:cNvGrpSpPr/>
            <p:nvPr/>
          </p:nvGrpSpPr>
          <p:grpSpPr>
            <a:xfrm rot="0">
              <a:off x="1796987" y="0"/>
              <a:ext cx="1102534" cy="1102534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30</a:t>
                </a: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3731570" y="1861090"/>
              <a:ext cx="1102534" cy="1102534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4282838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1" id="51"/>
            <p:cNvSpPr/>
            <p:nvPr/>
          </p:nvSpPr>
          <p:spPr>
            <a:xfrm flipH="true">
              <a:off x="3180303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52" id="52"/>
            <p:cNvGrpSpPr/>
            <p:nvPr/>
          </p:nvGrpSpPr>
          <p:grpSpPr>
            <a:xfrm rot="0">
              <a:off x="2629036" y="3527240"/>
              <a:ext cx="1102534" cy="1102534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4834105" y="3527240"/>
              <a:ext cx="1102534" cy="1102534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</p:grpSp>
      <p:grpSp>
        <p:nvGrpSpPr>
          <p:cNvPr name="Group 58" id="58"/>
          <p:cNvGrpSpPr/>
          <p:nvPr/>
        </p:nvGrpSpPr>
        <p:grpSpPr>
          <a:xfrm rot="0">
            <a:off x="6525523" y="7177607"/>
            <a:ext cx="5248594" cy="424180"/>
            <a:chOff x="0" y="0"/>
            <a:chExt cx="6998125" cy="565574"/>
          </a:xfrm>
        </p:grpSpPr>
        <p:sp>
          <p:nvSpPr>
            <p:cNvPr name="TextBox 59" id="59"/>
            <p:cNvSpPr txBox="true"/>
            <p:nvPr/>
          </p:nvSpPr>
          <p:spPr>
            <a:xfrm rot="0">
              <a:off x="967689" y="-85725"/>
              <a:ext cx="6030436" cy="65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nút 10 sang màu đen</a:t>
              </a:r>
            </a:p>
          </p:txBody>
        </p:sp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49"/>
                  </a:lnTo>
                  <a:lnTo>
                    <a:pt x="0" y="537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61" id="61"/>
          <p:cNvSpPr/>
          <p:nvPr/>
        </p:nvSpPr>
        <p:spPr>
          <a:xfrm>
            <a:off x="615250" y="1961315"/>
            <a:ext cx="8970886" cy="0"/>
          </a:xfrm>
          <a:prstGeom prst="line">
            <a:avLst/>
          </a:prstGeom>
          <a:ln cap="flat" w="38100">
            <a:solidFill>
              <a:srgbClr val="DA0307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62" id="62"/>
          <p:cNvSpPr txBox="true"/>
          <p:nvPr/>
        </p:nvSpPr>
        <p:spPr>
          <a:xfrm rot="0">
            <a:off x="1028700" y="1026712"/>
            <a:ext cx="4280998" cy="82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8B3DFF"/>
                </a:solidFill>
                <a:latin typeface="Pacifico"/>
                <a:ea typeface="Pacifico"/>
                <a:cs typeface="Pacifico"/>
                <a:sym typeface="Pacifico"/>
              </a:rPr>
              <a:t>Ví dụ: Xóa nút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767964" y="2121217"/>
            <a:ext cx="5220177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node 110, 105, 45,50,30</a:t>
            </a:r>
          </a:p>
        </p:txBody>
      </p:sp>
    </p:spTree>
  </p:cSld>
  <p:clrMapOvr>
    <a:masterClrMapping/>
  </p:clrMapOvr>
  <p:transition spd="slow">
    <p:fade/>
  </p:transition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765330" y="2953939"/>
            <a:ext cx="5546865" cy="3472330"/>
            <a:chOff x="0" y="0"/>
            <a:chExt cx="7395820" cy="462977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459181" y="1902688"/>
              <a:ext cx="1102534" cy="110253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25</a:t>
                </a:r>
              </a:p>
            </p:txBody>
          </p:sp>
        </p:grpSp>
        <p:sp>
          <p:nvSpPr>
            <p:cNvPr name="AutoShape 11" id="11"/>
            <p:cNvSpPr/>
            <p:nvPr/>
          </p:nvSpPr>
          <p:spPr>
            <a:xfrm flipH="true">
              <a:off x="551267" y="3005222"/>
              <a:ext cx="1459181" cy="522018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2" id="12"/>
            <p:cNvSpPr/>
            <p:nvPr/>
          </p:nvSpPr>
          <p:spPr>
            <a:xfrm flipH="true">
              <a:off x="2010448" y="1102534"/>
              <a:ext cx="1796987" cy="80015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3807435" y="1102534"/>
              <a:ext cx="1934583" cy="75855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14" id="14"/>
            <p:cNvGrpSpPr/>
            <p:nvPr/>
          </p:nvGrpSpPr>
          <p:grpSpPr>
            <a:xfrm rot="0">
              <a:off x="3256168" y="0"/>
              <a:ext cx="1102534" cy="110253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30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5190751" y="1861090"/>
              <a:ext cx="1102534" cy="110253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sp>
          <p:nvSpPr>
            <p:cNvPr name="AutoShape 20" id="20"/>
            <p:cNvSpPr/>
            <p:nvPr/>
          </p:nvSpPr>
          <p:spPr>
            <a:xfrm>
              <a:off x="5742019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1" id="21"/>
            <p:cNvSpPr/>
            <p:nvPr/>
          </p:nvSpPr>
          <p:spPr>
            <a:xfrm flipH="true">
              <a:off x="4639484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2" id="22"/>
            <p:cNvGrpSpPr/>
            <p:nvPr/>
          </p:nvGrpSpPr>
          <p:grpSpPr>
            <a:xfrm rot="0">
              <a:off x="0" y="3527240"/>
              <a:ext cx="1102534" cy="110253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</a:t>
                </a: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4088217" y="3527240"/>
              <a:ext cx="1102534" cy="1102534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6293286" y="3527240"/>
              <a:ext cx="1102534" cy="1102534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</p:grpSp>
      <p:sp>
        <p:nvSpPr>
          <p:cNvPr name="TextBox 31" id="3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75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19056" y="2877739"/>
            <a:ext cx="1303139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30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7251290" y="5039199"/>
            <a:ext cx="1367323" cy="741842"/>
            <a:chOff x="0" y="0"/>
            <a:chExt cx="1142014" cy="6196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42014" cy="619600"/>
            </a:xfrm>
            <a:custGeom>
              <a:avLst/>
              <a:gdLst/>
              <a:ahLst/>
              <a:cxnLst/>
              <a:rect r="r" b="b" t="t" l="l"/>
              <a:pathLst>
                <a:path h="619600" w="1142014">
                  <a:moveTo>
                    <a:pt x="1142014" y="309800"/>
                  </a:moveTo>
                  <a:lnTo>
                    <a:pt x="735614" y="0"/>
                  </a:lnTo>
                  <a:lnTo>
                    <a:pt x="735614" y="203200"/>
                  </a:lnTo>
                  <a:lnTo>
                    <a:pt x="0" y="203200"/>
                  </a:lnTo>
                  <a:lnTo>
                    <a:pt x="0" y="416400"/>
                  </a:lnTo>
                  <a:lnTo>
                    <a:pt x="735614" y="416400"/>
                  </a:lnTo>
                  <a:lnTo>
                    <a:pt x="735614" y="619600"/>
                  </a:lnTo>
                  <a:lnTo>
                    <a:pt x="1142014" y="309800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155575"/>
              <a:ext cx="1040414" cy="26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881994" y="4301362"/>
            <a:ext cx="845212" cy="842138"/>
          </a:xfrm>
          <a:custGeom>
            <a:avLst/>
            <a:gdLst/>
            <a:ahLst/>
            <a:cxnLst/>
            <a:rect r="r" b="b" t="t" l="l"/>
            <a:pathLst>
              <a:path h="842138" w="845212">
                <a:moveTo>
                  <a:pt x="0" y="0"/>
                </a:moveTo>
                <a:lnTo>
                  <a:pt x="845211" y="0"/>
                </a:lnTo>
                <a:lnTo>
                  <a:pt x="845211" y="842138"/>
                </a:lnTo>
                <a:lnTo>
                  <a:pt x="0" y="842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7" id="37"/>
          <p:cNvSpPr/>
          <p:nvPr/>
        </p:nvSpPr>
        <p:spPr>
          <a:xfrm flipH="true">
            <a:off x="1028700" y="3401615"/>
            <a:ext cx="2141399" cy="2203954"/>
          </a:xfrm>
          <a:prstGeom prst="line">
            <a:avLst/>
          </a:prstGeom>
          <a:ln cap="flat" w="4762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grpSp>
        <p:nvGrpSpPr>
          <p:cNvPr name="Group 38" id="38"/>
          <p:cNvGrpSpPr/>
          <p:nvPr/>
        </p:nvGrpSpPr>
        <p:grpSpPr>
          <a:xfrm rot="0">
            <a:off x="10259290" y="2800401"/>
            <a:ext cx="4452479" cy="3472330"/>
            <a:chOff x="0" y="0"/>
            <a:chExt cx="5936639" cy="4629774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1902688"/>
              <a:ext cx="1102534" cy="1102534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</a:t>
                </a:r>
              </a:p>
            </p:txBody>
          </p:sp>
        </p:grpSp>
        <p:sp>
          <p:nvSpPr>
            <p:cNvPr name="AutoShape 42" id="42"/>
            <p:cNvSpPr/>
            <p:nvPr/>
          </p:nvSpPr>
          <p:spPr>
            <a:xfrm flipH="true">
              <a:off x="551267" y="1102534"/>
              <a:ext cx="1796987" cy="800154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2348254" y="1102534"/>
              <a:ext cx="1934583" cy="75855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44" id="44"/>
            <p:cNvGrpSpPr/>
            <p:nvPr/>
          </p:nvGrpSpPr>
          <p:grpSpPr>
            <a:xfrm rot="0">
              <a:off x="1796987" y="0"/>
              <a:ext cx="1102534" cy="1102534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30</a:t>
                </a: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3731570" y="1861090"/>
              <a:ext cx="1102534" cy="1102534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0307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80</a:t>
                </a: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4282838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1" id="51"/>
            <p:cNvSpPr/>
            <p:nvPr/>
          </p:nvSpPr>
          <p:spPr>
            <a:xfrm flipH="true">
              <a:off x="3180303" y="2963624"/>
              <a:ext cx="1102534" cy="563616"/>
            </a:xfrm>
            <a:prstGeom prst="line">
              <a:avLst/>
            </a:prstGeom>
            <a:ln cap="flat" w="50800">
              <a:solidFill>
                <a:srgbClr val="BFBFBF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52" id="52"/>
            <p:cNvGrpSpPr/>
            <p:nvPr/>
          </p:nvGrpSpPr>
          <p:grpSpPr>
            <a:xfrm rot="0">
              <a:off x="2629036" y="3527240"/>
              <a:ext cx="1102534" cy="1102534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75</a:t>
                </a: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4834105" y="3527240"/>
              <a:ext cx="1102534" cy="1102534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b="true" sz="24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100</a:t>
                </a:r>
              </a:p>
            </p:txBody>
          </p:sp>
        </p:grpSp>
      </p:grpSp>
      <p:grpSp>
        <p:nvGrpSpPr>
          <p:cNvPr name="Group 58" id="58"/>
          <p:cNvGrpSpPr/>
          <p:nvPr/>
        </p:nvGrpSpPr>
        <p:grpSpPr>
          <a:xfrm rot="0">
            <a:off x="6525523" y="7177607"/>
            <a:ext cx="5248594" cy="424180"/>
            <a:chOff x="0" y="0"/>
            <a:chExt cx="6998125" cy="565574"/>
          </a:xfrm>
        </p:grpSpPr>
        <p:sp>
          <p:nvSpPr>
            <p:cNvPr name="TextBox 59" id="59"/>
            <p:cNvSpPr txBox="true"/>
            <p:nvPr/>
          </p:nvSpPr>
          <p:spPr>
            <a:xfrm rot="0">
              <a:off x="967689" y="-85725"/>
              <a:ext cx="6030436" cy="65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Đổi nút 10 sang màu đen</a:t>
              </a:r>
            </a:p>
          </p:txBody>
        </p:sp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662651" cy="537349"/>
            </a:xfrm>
            <a:custGeom>
              <a:avLst/>
              <a:gdLst/>
              <a:ahLst/>
              <a:cxnLst/>
              <a:rect r="r" b="b" t="t" l="l"/>
              <a:pathLst>
                <a:path h="537349" w="662651">
                  <a:moveTo>
                    <a:pt x="0" y="0"/>
                  </a:moveTo>
                  <a:lnTo>
                    <a:pt x="662651" y="0"/>
                  </a:lnTo>
                  <a:lnTo>
                    <a:pt x="662651" y="537349"/>
                  </a:lnTo>
                  <a:lnTo>
                    <a:pt x="0" y="537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61" id="61"/>
          <p:cNvSpPr/>
          <p:nvPr/>
        </p:nvSpPr>
        <p:spPr>
          <a:xfrm>
            <a:off x="615250" y="1961315"/>
            <a:ext cx="8970886" cy="0"/>
          </a:xfrm>
          <a:prstGeom prst="line">
            <a:avLst/>
          </a:prstGeom>
          <a:ln cap="flat" w="38100">
            <a:solidFill>
              <a:srgbClr val="DA0307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62" id="62"/>
          <p:cNvSpPr txBox="true"/>
          <p:nvPr/>
        </p:nvSpPr>
        <p:spPr>
          <a:xfrm rot="0">
            <a:off x="1028700" y="1026712"/>
            <a:ext cx="4280998" cy="82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8B3DFF"/>
                </a:solidFill>
                <a:latin typeface="Pacifico"/>
                <a:ea typeface="Pacifico"/>
                <a:cs typeface="Pacifico"/>
                <a:sym typeface="Pacifico"/>
              </a:rPr>
              <a:t>Ví dụ: Xóa nút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767964" y="2121217"/>
            <a:ext cx="5220177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Xóa node 110, 105, 45,50,30</a:t>
            </a:r>
          </a:p>
        </p:txBody>
      </p:sp>
    </p:spTree>
  </p:cSld>
  <p:clrMapOvr>
    <a:masterClrMapping/>
  </p:clrMapOvr>
  <p:transition spd="slow">
    <p:fade/>
  </p:transition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182623" y="1830948"/>
          <a:ext cx="15116103" cy="8456052"/>
        </p:xfrm>
        <a:graphic>
          <a:graphicData uri="http://schemas.openxmlformats.org/drawingml/2006/table">
            <a:tbl>
              <a:tblPr/>
              <a:tblGrid>
                <a:gridCol w="3062177"/>
                <a:gridCol w="6303059"/>
                <a:gridCol w="5750867"/>
              </a:tblGrid>
              <a:tr h="10349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Tiêu chí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AVL Tree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Red-Black 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65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Mức độ cân bằng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Rất chặt chẽ. Luôn đảm bảo hiệu số chiều cao (balance factor) giữa 2 cây con của mỗi node là -1, 0 hoặc 1.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Lỏng hơn. Chỉ đảm bảo số node đen trên mọi đường đi từ gốc đến lá là như nhau.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29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Chiều cao tối đa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≤ 1.44 × log₂(n)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≤ 2 × log₂(n)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65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Tái cân bằng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Insert cần tối đa 1 rotation (single hoặc double)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Delete cần có thể lên đến O(log n)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Insert tối đa 2 rotation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Delete tối đa 3 rotation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84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Tìm kiếm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Nhanh hơn nhờ chiều cao thấp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Olog(n)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Chậm hơn chút do chiều cao lớn hơn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Olog(n)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65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Độ phức tạp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Phức tạp. Cần quản lý balance factor (-1, 0, 1) và xử lý 4 trường hợp quay (LL, LR, RR, RL). Đặc biệt phức tạp khi xóa node.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Cũng phức tạp, nhưng việc xóa và tái cân bằng được thiết kế dễ lập trình hơn nhờ quy tắc màu và giới hạn chiều cao.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76</a:t>
            </a:r>
          </a:p>
        </p:txBody>
      </p:sp>
      <p:sp>
        <p:nvSpPr>
          <p:cNvPr name="AutoShape 9" id="9"/>
          <p:cNvSpPr/>
          <p:nvPr/>
        </p:nvSpPr>
        <p:spPr>
          <a:xfrm>
            <a:off x="500209" y="1592514"/>
            <a:ext cx="11691546" cy="0"/>
          </a:xfrm>
          <a:prstGeom prst="line">
            <a:avLst/>
          </a:prstGeom>
          <a:ln cap="flat" w="38100">
            <a:solidFill>
              <a:srgbClr val="9F121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500209" y="771457"/>
            <a:ext cx="9157104" cy="82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9F1211"/>
                </a:solidFill>
                <a:latin typeface="Pacifico"/>
                <a:ea typeface="Pacifico"/>
                <a:cs typeface="Pacifico"/>
                <a:sym typeface="Pacifico"/>
              </a:rPr>
              <a:t>04. So sánh cây AVL và cây đỏ đen</a:t>
            </a:r>
          </a:p>
        </p:txBody>
      </p:sp>
    </p:spTree>
  </p:cSld>
  <p:clrMapOvr>
    <a:masterClrMapping/>
  </p:clrMapOvr>
  <p:transition spd="slow">
    <p:push dir="l"/>
  </p:transition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77</a:t>
            </a:r>
          </a:p>
        </p:txBody>
      </p:sp>
      <p:sp>
        <p:nvSpPr>
          <p:cNvPr name="AutoShape 8" id="8"/>
          <p:cNvSpPr/>
          <p:nvPr/>
        </p:nvSpPr>
        <p:spPr>
          <a:xfrm>
            <a:off x="2997758" y="1905304"/>
            <a:ext cx="11691546" cy="0"/>
          </a:xfrm>
          <a:prstGeom prst="line">
            <a:avLst/>
          </a:prstGeom>
          <a:ln cap="flat" w="38100">
            <a:solidFill>
              <a:srgbClr val="9F121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7052438" y="942975"/>
            <a:ext cx="3582186" cy="8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9F1211"/>
                </a:solidFill>
                <a:latin typeface="Pacifico"/>
                <a:ea typeface="Pacifico"/>
                <a:cs typeface="Pacifico"/>
                <a:sym typeface="Pacifico"/>
              </a:rPr>
              <a:t>Độ phức tạp</a:t>
            </a:r>
          </a:p>
        </p:txBody>
      </p:sp>
      <p:graphicFrame>
        <p:nvGraphicFramePr>
          <p:cNvPr name="Object 10" id="10"/>
          <p:cNvGraphicFramePr/>
          <p:nvPr/>
        </p:nvGraphicFramePr>
        <p:xfrm>
          <a:off x="1028700" y="2618642"/>
          <a:ext cx="3771900" cy="2539841"/>
        </p:xfrm>
        <a:graphic>
          <a:graphicData uri="http://schemas.openxmlformats.org/presentationml/2006/ole">
            <p:oleObj imgW="4521200" imgH="32893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  <p:transition spd="med">
    <p:circle/>
  </p:transition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78</a:t>
            </a:r>
          </a:p>
        </p:txBody>
      </p:sp>
      <p:sp>
        <p:nvSpPr>
          <p:cNvPr name="AutoShape 8" id="8"/>
          <p:cNvSpPr/>
          <p:nvPr/>
        </p:nvSpPr>
        <p:spPr>
          <a:xfrm>
            <a:off x="677756" y="2012845"/>
            <a:ext cx="6186118" cy="0"/>
          </a:xfrm>
          <a:prstGeom prst="line">
            <a:avLst/>
          </a:prstGeom>
          <a:ln cap="flat" w="38100">
            <a:solidFill>
              <a:srgbClr val="9F121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677756" y="942975"/>
            <a:ext cx="3693469" cy="8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9F1211"/>
                </a:solidFill>
                <a:latin typeface="Pacifico"/>
                <a:ea typeface="Pacifico"/>
                <a:cs typeface="Pacifico"/>
                <a:sym typeface="Pacifico"/>
              </a:rPr>
              <a:t>05. Ứng dụng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77756" y="2617074"/>
            <a:ext cx="11760437" cy="3371528"/>
            <a:chOff x="0" y="0"/>
            <a:chExt cx="15680583" cy="44953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8310" cy="4495370"/>
            </a:xfrm>
            <a:custGeom>
              <a:avLst/>
              <a:gdLst/>
              <a:ahLst/>
              <a:cxnLst/>
              <a:rect r="r" b="b" t="t" l="l"/>
              <a:pathLst>
                <a:path h="4495370" w="4068310">
                  <a:moveTo>
                    <a:pt x="0" y="0"/>
                  </a:moveTo>
                  <a:lnTo>
                    <a:pt x="4068310" y="0"/>
                  </a:lnTo>
                  <a:lnTo>
                    <a:pt x="4068310" y="4495370"/>
                  </a:lnTo>
                  <a:lnTo>
                    <a:pt x="0" y="449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5443906" y="1873035"/>
              <a:ext cx="10236677" cy="1371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Lập tiến trình CPU cho hệ điều hành linux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5143500"/>
            <a:ext cx="17764061" cy="4462575"/>
            <a:chOff x="0" y="0"/>
            <a:chExt cx="23685415" cy="59501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1013668"/>
              <a:ext cx="7409280" cy="4936433"/>
            </a:xfrm>
            <a:custGeom>
              <a:avLst/>
              <a:gdLst/>
              <a:ahLst/>
              <a:cxnLst/>
              <a:rect r="r" b="b" t="t" l="l"/>
              <a:pathLst>
                <a:path h="4936433" w="7409280">
                  <a:moveTo>
                    <a:pt x="0" y="0"/>
                  </a:moveTo>
                  <a:lnTo>
                    <a:pt x="7409280" y="0"/>
                  </a:lnTo>
                  <a:lnTo>
                    <a:pt x="7409280" y="4936433"/>
                  </a:lnTo>
                  <a:lnTo>
                    <a:pt x="0" y="4936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651896" y="0"/>
              <a:ext cx="8033519" cy="5352332"/>
            </a:xfrm>
            <a:custGeom>
              <a:avLst/>
              <a:gdLst/>
              <a:ahLst/>
              <a:cxnLst/>
              <a:rect r="r" b="b" t="t" l="l"/>
              <a:pathLst>
                <a:path h="5352332" w="8033519">
                  <a:moveTo>
                    <a:pt x="0" y="0"/>
                  </a:moveTo>
                  <a:lnTo>
                    <a:pt x="8033519" y="0"/>
                  </a:lnTo>
                  <a:lnTo>
                    <a:pt x="8033519" y="5352332"/>
                  </a:lnTo>
                  <a:lnTo>
                    <a:pt x="0" y="5352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6449940" y="2408734"/>
              <a:ext cx="10858625" cy="2768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Hầu hết các chức năng của thư viện cây BST tự cân bằng trong C++(map, set) và Java(TreeMap, TreeSet) đều sử dụng cấu trúc cây đỏ đen</a:t>
              </a:r>
            </a:p>
          </p:txBody>
        </p:sp>
      </p:grpSp>
    </p:spTree>
  </p:cSld>
  <p:clrMapOvr>
    <a:masterClrMapping/>
  </p:clrMapOvr>
  <p:transition spd="med">
    <p:circle/>
  </p:transition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1028700" y="3052101"/>
            <a:ext cx="7095442" cy="7712082"/>
            <a:chOff x="0" y="0"/>
            <a:chExt cx="9460590" cy="1028277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226559" cy="1161025"/>
              <a:chOff x="0" y="0"/>
              <a:chExt cx="637345" cy="22933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7345" cy="229338"/>
              </a:xfrm>
              <a:custGeom>
                <a:avLst/>
                <a:gdLst/>
                <a:ahLst/>
                <a:cxnLst/>
                <a:rect r="r" b="b" t="t" l="l"/>
                <a:pathLst>
                  <a:path h="229338" w="637345">
                    <a:moveTo>
                      <a:pt x="0" y="0"/>
                    </a:moveTo>
                    <a:lnTo>
                      <a:pt x="637345" y="0"/>
                    </a:lnTo>
                    <a:lnTo>
                      <a:pt x="637345" y="229338"/>
                    </a:lnTo>
                    <a:lnTo>
                      <a:pt x="0" y="229338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637345" cy="276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138746"/>
              <a:ext cx="3226559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Bộ chỉ mục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0" y="1389625"/>
              <a:ext cx="3928446" cy="1161025"/>
              <a:chOff x="0" y="0"/>
              <a:chExt cx="775989" cy="22933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775989" cy="229338"/>
              </a:xfrm>
              <a:custGeom>
                <a:avLst/>
                <a:gdLst/>
                <a:ahLst/>
                <a:cxnLst/>
                <a:rect r="r" b="b" t="t" l="l"/>
                <a:pathLst>
                  <a:path h="229338" w="775989">
                    <a:moveTo>
                      <a:pt x="0" y="0"/>
                    </a:moveTo>
                    <a:lnTo>
                      <a:pt x="775989" y="0"/>
                    </a:lnTo>
                    <a:lnTo>
                      <a:pt x="775989" y="229338"/>
                    </a:lnTo>
                    <a:lnTo>
                      <a:pt x="0" y="229338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775989" cy="276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1528371"/>
              <a:ext cx="3928446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Bộ gõ dự đoán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0" y="2788532"/>
              <a:ext cx="7589612" cy="1161025"/>
              <a:chOff x="0" y="0"/>
              <a:chExt cx="1499183" cy="22933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499183" cy="229338"/>
              </a:xfrm>
              <a:custGeom>
                <a:avLst/>
                <a:gdLst/>
                <a:ahLst/>
                <a:cxnLst/>
                <a:rect r="r" b="b" t="t" l="l"/>
                <a:pathLst>
                  <a:path h="229338" w="1499183">
                    <a:moveTo>
                      <a:pt x="0" y="0"/>
                    </a:moveTo>
                    <a:lnTo>
                      <a:pt x="1499183" y="0"/>
                    </a:lnTo>
                    <a:lnTo>
                      <a:pt x="1499183" y="229338"/>
                    </a:lnTo>
                    <a:lnTo>
                      <a:pt x="0" y="229338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1499183" cy="276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2927279"/>
              <a:ext cx="7589612" cy="1371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Ngôn ngữ tự động hóa thiết kế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0" y="4394857"/>
              <a:ext cx="9460590" cy="5887920"/>
            </a:xfrm>
            <a:custGeom>
              <a:avLst/>
              <a:gdLst/>
              <a:ahLst/>
              <a:cxnLst/>
              <a:rect r="r" b="b" t="t" l="l"/>
              <a:pathLst>
                <a:path h="5887920" w="9460590">
                  <a:moveTo>
                    <a:pt x="0" y="0"/>
                  </a:moveTo>
                  <a:lnTo>
                    <a:pt x="9460590" y="0"/>
                  </a:lnTo>
                  <a:lnTo>
                    <a:pt x="9460590" y="5887920"/>
                  </a:lnTo>
                  <a:lnTo>
                    <a:pt x="0" y="588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3608967" y="6588996"/>
            <a:ext cx="2459833" cy="1216211"/>
            <a:chOff x="0" y="0"/>
            <a:chExt cx="647857" cy="3203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47857" cy="320319"/>
            </a:xfrm>
            <a:custGeom>
              <a:avLst/>
              <a:gdLst/>
              <a:ahLst/>
              <a:cxnLst/>
              <a:rect r="r" b="b" t="t" l="l"/>
              <a:pathLst>
                <a:path h="320319" w="647857">
                  <a:moveTo>
                    <a:pt x="0" y="0"/>
                  </a:moveTo>
                  <a:lnTo>
                    <a:pt x="647857" y="0"/>
                  </a:lnTo>
                  <a:lnTo>
                    <a:pt x="647857" y="320319"/>
                  </a:lnTo>
                  <a:lnTo>
                    <a:pt x="0" y="3203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647857" cy="367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79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689747" y="2833083"/>
            <a:ext cx="9713406" cy="7931100"/>
            <a:chOff x="0" y="0"/>
            <a:chExt cx="12951209" cy="10574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3080277"/>
              <a:ext cx="12951209" cy="7494523"/>
            </a:xfrm>
            <a:custGeom>
              <a:avLst/>
              <a:gdLst/>
              <a:ahLst/>
              <a:cxnLst/>
              <a:rect r="r" b="b" t="t" l="l"/>
              <a:pathLst>
                <a:path h="7494523" w="12951209">
                  <a:moveTo>
                    <a:pt x="0" y="0"/>
                  </a:moveTo>
                  <a:lnTo>
                    <a:pt x="12951209" y="0"/>
                  </a:lnTo>
                  <a:lnTo>
                    <a:pt x="12951209" y="7494523"/>
                  </a:lnTo>
                  <a:lnTo>
                    <a:pt x="0" y="7494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27" id="27"/>
            <p:cNvGrpSpPr/>
            <p:nvPr/>
          </p:nvGrpSpPr>
          <p:grpSpPr>
            <a:xfrm rot="0">
              <a:off x="0" y="64242"/>
              <a:ext cx="11426071" cy="1929659"/>
              <a:chOff x="0" y="0"/>
              <a:chExt cx="2257002" cy="38116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2257002" cy="381167"/>
              </a:xfrm>
              <a:custGeom>
                <a:avLst/>
                <a:gdLst/>
                <a:ahLst/>
                <a:cxnLst/>
                <a:rect r="r" b="b" t="t" l="l"/>
                <a:pathLst>
                  <a:path h="381167" w="2257002">
                    <a:moveTo>
                      <a:pt x="0" y="0"/>
                    </a:moveTo>
                    <a:lnTo>
                      <a:pt x="2257002" y="0"/>
                    </a:lnTo>
                    <a:lnTo>
                      <a:pt x="2257002" y="381167"/>
                    </a:lnTo>
                    <a:lnTo>
                      <a:pt x="0" y="381167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2257002" cy="4287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-76200"/>
              <a:ext cx="11346455" cy="2070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Trí tuệ nhân tạo / NLP - Cấu trúc dữ liệu cho mô hình xử lý văn bản, từ điển token có thứ tự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>
            <a:off x="677756" y="2012845"/>
            <a:ext cx="6186118" cy="0"/>
          </a:xfrm>
          <a:prstGeom prst="line">
            <a:avLst/>
          </a:prstGeom>
          <a:ln cap="flat" w="38100">
            <a:solidFill>
              <a:srgbClr val="9F121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677756" y="942975"/>
            <a:ext cx="3693469" cy="8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9F1211"/>
                </a:solidFill>
                <a:latin typeface="Pacifico"/>
                <a:ea typeface="Pacifico"/>
                <a:cs typeface="Pacifico"/>
                <a:sym typeface="Pacifico"/>
              </a:rPr>
              <a:t>05. Ứng dụng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62954" y="923925"/>
            <a:ext cx="6510168" cy="93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D40C0C"/>
                </a:solidFill>
                <a:latin typeface="Pacifico"/>
                <a:ea typeface="Pacifico"/>
                <a:cs typeface="Pacifico"/>
                <a:sym typeface="Pacifico"/>
              </a:rPr>
              <a:t>Lịch sử hình thành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2123" y="2058593"/>
            <a:ext cx="5621298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b="true" sz="3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Sự ảnh hưởng từ B-Tree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7081" y="3168607"/>
            <a:ext cx="11429976" cy="12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Cây đỏ-đen </a:t>
            </a:r>
            <a:r>
              <a:rPr lang="en-US" sz="3399">
                <a:solidFill>
                  <a:srgbClr val="D40C0C"/>
                </a:solidFill>
                <a:latin typeface="Poppins"/>
                <a:ea typeface="Poppins"/>
                <a:cs typeface="Poppins"/>
                <a:sym typeface="Poppins"/>
              </a:rPr>
              <a:t>không phải </a:t>
            </a:r>
            <a:r>
              <a:rPr lang="en-US" b="true" sz="3399">
                <a:solidFill>
                  <a:srgbClr val="D40C0C"/>
                </a:solidFill>
                <a:latin typeface="Poppins Bold"/>
                <a:ea typeface="Poppins Bold"/>
                <a:cs typeface="Poppins Bold"/>
                <a:sym typeface="Poppins Bold"/>
              </a:rPr>
              <a:t>ngẫu nhiên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mà có các quy tắc về màu sắc và cân bằng.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7081" y="4845677"/>
            <a:ext cx="11297240" cy="12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Nó thực chất là </a:t>
            </a:r>
            <a:r>
              <a:rPr lang="en-US" sz="3399">
                <a:solidFill>
                  <a:srgbClr val="D40C0C"/>
                </a:solidFill>
                <a:latin typeface="Poppins"/>
                <a:ea typeface="Poppins"/>
                <a:cs typeface="Poppins"/>
                <a:sym typeface="Poppins"/>
              </a:rPr>
              <a:t>phiên bản nhị phân hóa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của B-tree (cụ thể là 2-3-4 Tree).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0511" y="6264268"/>
            <a:ext cx="7244358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Cách ánh xạ từ RBT sang B-tree: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34963" y="7017540"/>
            <a:ext cx="11226643" cy="112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Mỗi node đen trong RBT tương ứng với một phần tử trong node B-tree.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34963" y="8365011"/>
            <a:ext cx="11651193" cy="112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Node đỏ được coi như liên kết với node cha để tạo thành node B-tree lớn hơn (node 3 hoặc node 4).</a:t>
            </a:r>
          </a:p>
        </p:txBody>
      </p:sp>
    </p:spTree>
  </p:cSld>
  <p:clrMapOvr>
    <a:masterClrMapping/>
  </p:clrMapOvr>
  <p:transition spd="slow">
    <p:fade/>
  </p:transition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7" id="7"/>
          <p:cNvSpPr/>
          <p:nvPr/>
        </p:nvSpPr>
        <p:spPr>
          <a:xfrm>
            <a:off x="677756" y="2188317"/>
            <a:ext cx="6186118" cy="0"/>
          </a:xfrm>
          <a:prstGeom prst="line">
            <a:avLst/>
          </a:prstGeom>
          <a:ln cap="flat" w="38100">
            <a:solidFill>
              <a:srgbClr val="9F121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77756" y="1124690"/>
            <a:ext cx="3405874" cy="8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9F1211"/>
                </a:solidFill>
                <a:latin typeface="Pacifico"/>
                <a:ea typeface="Pacifico"/>
                <a:cs typeface="Pacifico"/>
                <a:sym typeface="Pacifico"/>
              </a:rPr>
              <a:t>06. Kết luận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80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7593" y="2763929"/>
            <a:ext cx="3298329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Tóm tắt đặc điểm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43310" y="3491291"/>
            <a:ext cx="7392970" cy="512041"/>
            <a:chOff x="0" y="0"/>
            <a:chExt cx="9857294" cy="6827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9822" cy="682721"/>
            </a:xfrm>
            <a:custGeom>
              <a:avLst/>
              <a:gdLst/>
              <a:ahLst/>
              <a:cxnLst/>
              <a:rect r="r" b="b" t="t" l="l"/>
              <a:pathLst>
                <a:path h="682721" w="669822">
                  <a:moveTo>
                    <a:pt x="0" y="0"/>
                  </a:moveTo>
                  <a:lnTo>
                    <a:pt x="669822" y="0"/>
                  </a:lnTo>
                  <a:lnTo>
                    <a:pt x="669822" y="682721"/>
                  </a:lnTo>
                  <a:lnTo>
                    <a:pt x="0" y="682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76301" y="-33290"/>
              <a:ext cx="8980993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Là cây nhị phân tìm kiếm cân bằng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43310" y="4438411"/>
            <a:ext cx="8189387" cy="512041"/>
            <a:chOff x="0" y="0"/>
            <a:chExt cx="10919183" cy="6827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9822" cy="682721"/>
            </a:xfrm>
            <a:custGeom>
              <a:avLst/>
              <a:gdLst/>
              <a:ahLst/>
              <a:cxnLst/>
              <a:rect r="r" b="b" t="t" l="l"/>
              <a:pathLst>
                <a:path h="682721" w="669822">
                  <a:moveTo>
                    <a:pt x="0" y="0"/>
                  </a:moveTo>
                  <a:lnTo>
                    <a:pt x="669822" y="0"/>
                  </a:lnTo>
                  <a:lnTo>
                    <a:pt x="669822" y="682721"/>
                  </a:lnTo>
                  <a:lnTo>
                    <a:pt x="0" y="682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876301" y="-33290"/>
              <a:ext cx="10042882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Đảm bảo thời gian thao tác Olog(n) với: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896200" y="5445752"/>
            <a:ext cx="4568229" cy="455375"/>
            <a:chOff x="0" y="0"/>
            <a:chExt cx="6090972" cy="60716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48748" cy="607167"/>
            </a:xfrm>
            <a:custGeom>
              <a:avLst/>
              <a:gdLst/>
              <a:ahLst/>
              <a:cxnLst/>
              <a:rect r="r" b="b" t="t" l="l"/>
              <a:pathLst>
                <a:path h="607167" w="748748">
                  <a:moveTo>
                    <a:pt x="0" y="0"/>
                  </a:moveTo>
                  <a:lnTo>
                    <a:pt x="748748" y="0"/>
                  </a:lnTo>
                  <a:lnTo>
                    <a:pt x="748748" y="607167"/>
                  </a:lnTo>
                  <a:lnTo>
                    <a:pt x="0" y="607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974076" y="-65934"/>
              <a:ext cx="5116896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Tìm kiếm, chèn, xóa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43310" y="6339277"/>
            <a:ext cx="9826466" cy="512041"/>
            <a:chOff x="0" y="0"/>
            <a:chExt cx="13101955" cy="68272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69822" cy="682721"/>
            </a:xfrm>
            <a:custGeom>
              <a:avLst/>
              <a:gdLst/>
              <a:ahLst/>
              <a:cxnLst/>
              <a:rect r="r" b="b" t="t" l="l"/>
              <a:pathLst>
                <a:path h="682721" w="669822">
                  <a:moveTo>
                    <a:pt x="0" y="0"/>
                  </a:moveTo>
                  <a:lnTo>
                    <a:pt x="669822" y="0"/>
                  </a:lnTo>
                  <a:lnTo>
                    <a:pt x="669822" y="682721"/>
                  </a:lnTo>
                  <a:lnTo>
                    <a:pt x="0" y="682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876301" y="-33290"/>
              <a:ext cx="12225654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Sử dụng quy tắc đỏ đen để duy trì tính cân bằng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7" id="7"/>
          <p:cNvSpPr/>
          <p:nvPr/>
        </p:nvSpPr>
        <p:spPr>
          <a:xfrm>
            <a:off x="677756" y="2188317"/>
            <a:ext cx="6186118" cy="0"/>
          </a:xfrm>
          <a:prstGeom prst="line">
            <a:avLst/>
          </a:prstGeom>
          <a:ln cap="flat" w="38100">
            <a:solidFill>
              <a:srgbClr val="9F121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711769" y="1124690"/>
            <a:ext cx="3405874" cy="84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9F1211"/>
                </a:solidFill>
                <a:latin typeface="Pacifico"/>
                <a:ea typeface="Pacifico"/>
                <a:cs typeface="Pacifico"/>
                <a:sym typeface="Pacifico"/>
              </a:rPr>
              <a:t>06. Kết luận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81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5871" y="2763929"/>
            <a:ext cx="2981771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Ưu điểm nổi bật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43310" y="3491291"/>
            <a:ext cx="502367" cy="512041"/>
          </a:xfrm>
          <a:custGeom>
            <a:avLst/>
            <a:gdLst/>
            <a:ahLst/>
            <a:cxnLst/>
            <a:rect r="r" b="b" t="t" l="l"/>
            <a:pathLst>
              <a:path h="512041" w="502367">
                <a:moveTo>
                  <a:pt x="0" y="0"/>
                </a:moveTo>
                <a:lnTo>
                  <a:pt x="502367" y="0"/>
                </a:lnTo>
                <a:lnTo>
                  <a:pt x="502367" y="512041"/>
                </a:lnTo>
                <a:lnTo>
                  <a:pt x="0" y="512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00535" y="3447274"/>
            <a:ext cx="9589572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Hiệu suất ổn định, kể cả với dữ liệu thay đổi liên tục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43310" y="4438411"/>
            <a:ext cx="5298997" cy="512041"/>
            <a:chOff x="0" y="0"/>
            <a:chExt cx="7065329" cy="68272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9822" cy="682721"/>
            </a:xfrm>
            <a:custGeom>
              <a:avLst/>
              <a:gdLst/>
              <a:ahLst/>
              <a:cxnLst/>
              <a:rect r="r" b="b" t="t" l="l"/>
              <a:pathLst>
                <a:path h="682721" w="669822">
                  <a:moveTo>
                    <a:pt x="0" y="0"/>
                  </a:moveTo>
                  <a:lnTo>
                    <a:pt x="669822" y="0"/>
                  </a:lnTo>
                  <a:lnTo>
                    <a:pt x="669822" y="682721"/>
                  </a:lnTo>
                  <a:lnTo>
                    <a:pt x="0" y="682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876301" y="-33290"/>
              <a:ext cx="6189028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Được ứng dụng rộng rãi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896200" y="5445752"/>
            <a:ext cx="1625911" cy="455375"/>
            <a:chOff x="0" y="0"/>
            <a:chExt cx="2167881" cy="6071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48748" cy="607167"/>
            </a:xfrm>
            <a:custGeom>
              <a:avLst/>
              <a:gdLst/>
              <a:ahLst/>
              <a:cxnLst/>
              <a:rect r="r" b="b" t="t" l="l"/>
              <a:pathLst>
                <a:path h="607167" w="748748">
                  <a:moveTo>
                    <a:pt x="0" y="0"/>
                  </a:moveTo>
                  <a:lnTo>
                    <a:pt x="748748" y="0"/>
                  </a:lnTo>
                  <a:lnTo>
                    <a:pt x="748748" y="607167"/>
                  </a:lnTo>
                  <a:lnTo>
                    <a:pt x="0" y="607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974076" y="-65934"/>
              <a:ext cx="1193805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STL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96200" y="6396427"/>
            <a:ext cx="3329358" cy="455375"/>
            <a:chOff x="0" y="0"/>
            <a:chExt cx="4439144" cy="60716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48748" cy="607167"/>
            </a:xfrm>
            <a:custGeom>
              <a:avLst/>
              <a:gdLst/>
              <a:ahLst/>
              <a:cxnLst/>
              <a:rect r="r" b="b" t="t" l="l"/>
              <a:pathLst>
                <a:path h="607167" w="748748">
                  <a:moveTo>
                    <a:pt x="0" y="0"/>
                  </a:moveTo>
                  <a:lnTo>
                    <a:pt x="748748" y="0"/>
                  </a:lnTo>
                  <a:lnTo>
                    <a:pt x="748748" y="607167"/>
                  </a:lnTo>
                  <a:lnTo>
                    <a:pt x="0" y="607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974076" y="-65934"/>
              <a:ext cx="3465068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Cơ sở dữ liệu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896200" y="7347102"/>
            <a:ext cx="3329358" cy="455375"/>
            <a:chOff x="0" y="0"/>
            <a:chExt cx="4439144" cy="60716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48748" cy="607167"/>
            </a:xfrm>
            <a:custGeom>
              <a:avLst/>
              <a:gdLst/>
              <a:ahLst/>
              <a:cxnLst/>
              <a:rect r="r" b="b" t="t" l="l"/>
              <a:pathLst>
                <a:path h="607167" w="748748">
                  <a:moveTo>
                    <a:pt x="0" y="0"/>
                  </a:moveTo>
                  <a:lnTo>
                    <a:pt x="748748" y="0"/>
                  </a:lnTo>
                  <a:lnTo>
                    <a:pt x="748748" y="607167"/>
                  </a:lnTo>
                  <a:lnTo>
                    <a:pt x="0" y="607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974076" y="-65934"/>
              <a:ext cx="3465068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Hệ điều hành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896200" y="8297777"/>
            <a:ext cx="3771812" cy="455375"/>
            <a:chOff x="0" y="0"/>
            <a:chExt cx="5029083" cy="60716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48748" cy="607167"/>
            </a:xfrm>
            <a:custGeom>
              <a:avLst/>
              <a:gdLst/>
              <a:ahLst/>
              <a:cxnLst/>
              <a:rect r="r" b="b" t="t" l="l"/>
              <a:pathLst>
                <a:path h="607167" w="748748">
                  <a:moveTo>
                    <a:pt x="0" y="0"/>
                  </a:moveTo>
                  <a:lnTo>
                    <a:pt x="748748" y="0"/>
                  </a:lnTo>
                  <a:lnTo>
                    <a:pt x="748748" y="607167"/>
                  </a:lnTo>
                  <a:lnTo>
                    <a:pt x="0" y="607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974076" y="-65934"/>
              <a:ext cx="4055007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Trí tuệ nhân tạo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3493371" y="1165332"/>
            <a:ext cx="11301259" cy="8243781"/>
            <a:chOff x="0" y="0"/>
            <a:chExt cx="15068345" cy="109917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068345" cy="7910881"/>
            </a:xfrm>
            <a:custGeom>
              <a:avLst/>
              <a:gdLst/>
              <a:ahLst/>
              <a:cxnLst/>
              <a:rect r="r" b="b" t="t" l="l"/>
              <a:pathLst>
                <a:path h="7910881" w="15068345">
                  <a:moveTo>
                    <a:pt x="0" y="0"/>
                  </a:moveTo>
                  <a:lnTo>
                    <a:pt x="15068345" y="0"/>
                  </a:lnTo>
                  <a:lnTo>
                    <a:pt x="15068345" y="7910881"/>
                  </a:lnTo>
                  <a:lnTo>
                    <a:pt x="0" y="7910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923255"/>
              <a:ext cx="15068345" cy="4068453"/>
            </a:xfrm>
            <a:custGeom>
              <a:avLst/>
              <a:gdLst/>
              <a:ahLst/>
              <a:cxnLst/>
              <a:rect r="r" b="b" t="t" l="l"/>
              <a:pathLst>
                <a:path h="4068453" w="15068345">
                  <a:moveTo>
                    <a:pt x="0" y="0"/>
                  </a:moveTo>
                  <a:lnTo>
                    <a:pt x="15068345" y="0"/>
                  </a:lnTo>
                  <a:lnTo>
                    <a:pt x="15068345" y="4068453"/>
                  </a:lnTo>
                  <a:lnTo>
                    <a:pt x="0" y="4068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82</a:t>
            </a:r>
          </a:p>
        </p:txBody>
      </p:sp>
    </p:spTree>
  </p:cSld>
  <p:clrMapOvr>
    <a:masterClrMapping/>
  </p:clrMapOvr>
  <p:transition spd="slow">
    <p:fade/>
  </p:transition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-10800000">
            <a:off x="3189920" y="4530120"/>
            <a:ext cx="11946544" cy="1650795"/>
          </a:xfrm>
          <a:custGeom>
            <a:avLst/>
            <a:gdLst/>
            <a:ahLst/>
            <a:cxnLst/>
            <a:rect r="r" b="b" t="t" l="l"/>
            <a:pathLst>
              <a:path h="1650795" w="11946544">
                <a:moveTo>
                  <a:pt x="0" y="0"/>
                </a:moveTo>
                <a:lnTo>
                  <a:pt x="11946544" y="0"/>
                </a:lnTo>
                <a:lnTo>
                  <a:pt x="11946544" y="1650796"/>
                </a:lnTo>
                <a:lnTo>
                  <a:pt x="0" y="1650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35389" y="2579446"/>
            <a:ext cx="6817222" cy="2564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16"/>
              </a:lnSpc>
              <a:spcBef>
                <a:spcPct val="0"/>
              </a:spcBef>
            </a:pPr>
            <a:r>
              <a:rPr lang="en-US" sz="15011">
                <a:solidFill>
                  <a:srgbClr val="9F1211"/>
                </a:solidFill>
                <a:latin typeface="Pacifico"/>
                <a:ea typeface="Pacifico"/>
                <a:cs typeface="Pacifico"/>
                <a:sym typeface="Pacifico"/>
              </a:rPr>
              <a:t>Demo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83</a:t>
            </a:r>
          </a:p>
        </p:txBody>
      </p:sp>
    </p:spTree>
  </p:cSld>
  <p:clrMapOvr>
    <a:masterClrMapping/>
  </p:clrMapOvr>
  <p:transition spd="slow">
    <p:fade/>
  </p:transition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5309418" y="2047993"/>
            <a:ext cx="7315200" cy="598516"/>
          </a:xfrm>
          <a:custGeom>
            <a:avLst/>
            <a:gdLst/>
            <a:ahLst/>
            <a:cxnLst/>
            <a:rect r="r" b="b" t="t" l="l"/>
            <a:pathLst>
              <a:path h="598516" w="7315200">
                <a:moveTo>
                  <a:pt x="0" y="0"/>
                </a:moveTo>
                <a:lnTo>
                  <a:pt x="7315200" y="0"/>
                </a:lnTo>
                <a:lnTo>
                  <a:pt x="7315200" y="598517"/>
                </a:lnTo>
                <a:lnTo>
                  <a:pt x="0" y="598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84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05324" y="1410624"/>
            <a:ext cx="5477351" cy="93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D40C0C"/>
                </a:solidFill>
                <a:latin typeface="Pacifico"/>
                <a:ea typeface="Pacifico"/>
                <a:cs typeface="Pacifico"/>
                <a:sym typeface="Pacifico"/>
              </a:rPr>
              <a:t>Nội dung trình bày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72056" y="3458742"/>
            <a:ext cx="5259642" cy="4197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9F1211"/>
                </a:solidFill>
                <a:latin typeface="Pacifico"/>
                <a:ea typeface="Pacifico"/>
                <a:cs typeface="Pacifico"/>
                <a:sym typeface="Pacifico"/>
              </a:rPr>
              <a:t>Red-Black Tree Visualizer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62724" y="4168354"/>
            <a:ext cx="4512009" cy="277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9F1211"/>
                </a:solidFill>
                <a:latin typeface="Pacifico"/>
                <a:ea typeface="Pacifico"/>
                <a:cs typeface="Pacifico"/>
                <a:sym typeface="Pacifico"/>
              </a:rPr>
              <a:t>Demo Dictionary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69" y="-386097"/>
            <a:ext cx="18479922" cy="10673097"/>
            <a:chOff x="0" y="0"/>
            <a:chExt cx="24639896" cy="14230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1179" y="0"/>
              <a:ext cx="24588717" cy="2871365"/>
            </a:xfrm>
            <a:custGeom>
              <a:avLst/>
              <a:gdLst/>
              <a:ahLst/>
              <a:cxnLst/>
              <a:rect r="r" b="b" t="t" l="l"/>
              <a:pathLst>
                <a:path h="2871365" w="24588717">
                  <a:moveTo>
                    <a:pt x="0" y="0"/>
                  </a:moveTo>
                  <a:lnTo>
                    <a:pt x="24588717" y="0"/>
                  </a:lnTo>
                  <a:lnTo>
                    <a:pt x="24588717" y="2871365"/>
                  </a:lnTo>
                  <a:lnTo>
                    <a:pt x="0" y="2871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3154" r="0" b="-118256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435683"/>
              <a:ext cx="24588717" cy="12795113"/>
              <a:chOff x="0" y="0"/>
              <a:chExt cx="4857031" cy="25274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57031" cy="2527430"/>
              </a:xfrm>
              <a:custGeom>
                <a:avLst/>
                <a:gdLst/>
                <a:ahLst/>
                <a:cxnLst/>
                <a:rect r="r" b="b" t="t" l="l"/>
                <a:pathLst>
                  <a:path h="2527430" w="4857031">
                    <a:moveTo>
                      <a:pt x="0" y="0"/>
                    </a:moveTo>
                    <a:lnTo>
                      <a:pt x="4857031" y="0"/>
                    </a:lnTo>
                    <a:lnTo>
                      <a:pt x="4857031" y="2527430"/>
                    </a:lnTo>
                    <a:lnTo>
                      <a:pt x="0" y="252743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57031" cy="2565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62954" y="923925"/>
            <a:ext cx="6510168" cy="93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D40C0C"/>
                </a:solidFill>
                <a:latin typeface="Pacifico"/>
                <a:ea typeface="Pacifico"/>
                <a:cs typeface="Pacifico"/>
                <a:sym typeface="Pacifico"/>
              </a:rPr>
              <a:t>Lịch sử hình thành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2123" y="2058593"/>
            <a:ext cx="5621298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b="true" sz="3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Sự ảnh hưởng từ B-Tree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7081" y="3168607"/>
            <a:ext cx="9416811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Các quy tắc Đỏ-Đen tương ứng với B-tree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43511" y="4006173"/>
            <a:ext cx="12349053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Mỗi tính 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chất của RBT đều có ý nghĩa khi chuyển sang B-tree:</a:t>
            </a:r>
          </a:p>
        </p:txBody>
      </p:sp>
      <p:graphicFrame>
        <p:nvGraphicFramePr>
          <p:cNvPr name="Object 12" id="12"/>
          <p:cNvGraphicFramePr/>
          <p:nvPr/>
        </p:nvGraphicFramePr>
        <p:xfrm>
          <a:off x="1507081" y="5063449"/>
          <a:ext cx="2514600" cy="2095500"/>
        </p:xfrm>
        <a:graphic>
          <a:graphicData uri="http://schemas.openxmlformats.org/presentationml/2006/ole">
            <p:oleObj imgW="3009900" imgH="25908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DAGnG3HQga4</dc:identifier>
  <dcterms:modified xsi:type="dcterms:W3CDTF">2011-08-01T06:04:30Z</dcterms:modified>
  <cp:revision>1</cp:revision>
  <dc:title>Red-Black Tree</dc:title>
</cp:coreProperties>
</file>